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2" r:id="rId15"/>
    <p:sldId id="269" r:id="rId16"/>
    <p:sldId id="274" r:id="rId1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pt-PT" smtClean="0"/>
              <a:t>Clique para editar o estilo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46FA198-42F9-4C8B-94BA-B3DBDB498EE5}" type="datetimeFigureOut">
              <a:rPr lang="en-US" smtClean="0"/>
              <a:pPr/>
              <a:t>1/15/2013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39DB4A1-BB15-4D0F-8E7C-C073F015C36D}" type="slidenum">
              <a:rPr lang="en-US" smtClean="0"/>
              <a:pPr/>
              <a:t>‹nº›</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746FA198-42F9-4C8B-94BA-B3DBDB498EE5}"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pt-PT" smtClean="0"/>
              <a:t>Clique para editar o estilo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746FA198-42F9-4C8B-94BA-B3DBDB498EE5}"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746FA198-42F9-4C8B-94BA-B3DBDB498EE5}"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pt-PT" smtClean="0"/>
              <a:t>Clique para editar o estilo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746FA198-42F9-4C8B-94BA-B3DBDB498EE5}"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5" name="Date Placeholder 4"/>
          <p:cNvSpPr>
            <a:spLocks noGrp="1"/>
          </p:cNvSpPr>
          <p:nvPr>
            <p:ph type="dt" sz="half" idx="10"/>
          </p:nvPr>
        </p:nvSpPr>
        <p:spPr/>
        <p:txBody>
          <a:bodyPr/>
          <a:lstStyle/>
          <a:p>
            <a:fld id="{746FA198-42F9-4C8B-94BA-B3DBDB498EE5}"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DB4A1-BB15-4D0F-8E7C-C073F015C36D}" type="slidenum">
              <a:rPr lang="en-US" smtClean="0"/>
              <a:pPr/>
              <a:t>‹nº›</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746FA198-42F9-4C8B-94BA-B3DBDB498EE5}"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746FA198-42F9-4C8B-94BA-B3DBDB498EE5}"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FA198-42F9-4C8B-94BA-B3DBDB498EE5}"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46FA198-42F9-4C8B-94BA-B3DBDB498EE5}" type="datetimeFigureOut">
              <a:rPr lang="en-US" smtClean="0"/>
              <a:pPr/>
              <a:t>1/15/2013</a:t>
            </a:fld>
            <a:endParaRPr lang="en-US"/>
          </a:p>
        </p:txBody>
      </p:sp>
      <p:sp>
        <p:nvSpPr>
          <p:cNvPr id="7" name="Slide Number Placeholder 6"/>
          <p:cNvSpPr>
            <a:spLocks noGrp="1"/>
          </p:cNvSpPr>
          <p:nvPr>
            <p:ph type="sldNum" sz="quarter" idx="12"/>
          </p:nvPr>
        </p:nvSpPr>
        <p:spPr/>
        <p:txBody>
          <a:bodyPr/>
          <a:lstStyle/>
          <a:p>
            <a:fld id="{E39DB4A1-BB15-4D0F-8E7C-C073F015C36D}" type="slidenum">
              <a:rPr lang="en-US" smtClean="0"/>
              <a:pPr/>
              <a:t>‹nº›</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pt-PT" smtClean="0"/>
              <a:t>Clique para editar o estilo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pt-PT" smtClean="0"/>
              <a:t>Clique para editar o estilo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746FA198-42F9-4C8B-94BA-B3DBDB498EE5}" type="datetimeFigureOut">
              <a:rPr lang="en-US" smtClean="0"/>
              <a:pPr/>
              <a:t>1/15/2013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39DB4A1-BB15-4D0F-8E7C-C073F015C36D}"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pt-PT" smtClean="0"/>
              <a:t>Clique para editar o estilo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46FA198-42F9-4C8B-94BA-B3DBDB498EE5}" type="datetimeFigureOut">
              <a:rPr lang="en-US" smtClean="0"/>
              <a:pPr/>
              <a:t>1/15/2013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9DB4A1-BB15-4D0F-8E7C-C073F015C36D}"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sz="4000" dirty="0" smtClean="0"/>
              <a:t>Wittgenstein e o </a:t>
            </a:r>
            <a:r>
              <a:rPr lang="en-US" sz="4000" dirty="0" err="1" smtClean="0"/>
              <a:t>Princípio</a:t>
            </a:r>
            <a:r>
              <a:rPr lang="en-US" sz="4000" dirty="0" smtClean="0"/>
              <a:t> do </a:t>
            </a:r>
            <a:r>
              <a:rPr lang="en-US" sz="4000" dirty="0" err="1" smtClean="0"/>
              <a:t>Contexto</a:t>
            </a:r>
            <a:r>
              <a:rPr lang="en-US" dirty="0" smtClean="0"/>
              <a:t/>
            </a:r>
            <a:br>
              <a:rPr lang="en-US" dirty="0" smtClean="0"/>
            </a:br>
            <a:r>
              <a:rPr lang="en-US" dirty="0" smtClean="0"/>
              <a:t> </a:t>
            </a:r>
            <a:endParaRPr lang="en-US" dirty="0"/>
          </a:p>
        </p:txBody>
      </p:sp>
      <p:sp>
        <p:nvSpPr>
          <p:cNvPr id="3" name="Subtítulo 2"/>
          <p:cNvSpPr>
            <a:spLocks noGrp="1"/>
          </p:cNvSpPr>
          <p:nvPr>
            <p:ph type="subTitle" idx="1"/>
          </p:nvPr>
        </p:nvSpPr>
        <p:spPr/>
        <p:txBody>
          <a:bodyPr>
            <a:normAutofit fontScale="85000" lnSpcReduction="20000"/>
          </a:bodyPr>
          <a:lstStyle/>
          <a:p>
            <a:pPr algn="ctr"/>
            <a:r>
              <a:rPr lang="en-US" dirty="0" smtClean="0"/>
              <a:t>Ana Falcato, </a:t>
            </a:r>
          </a:p>
          <a:p>
            <a:pPr algn="ctr"/>
            <a:r>
              <a:rPr lang="en-US" dirty="0" smtClean="0"/>
              <a:t>IFL </a:t>
            </a:r>
          </a:p>
          <a:p>
            <a:pPr algn="ctr"/>
            <a:r>
              <a:rPr lang="en-US" dirty="0" smtClean="0"/>
              <a:t>– FCSH/UNL</a:t>
            </a:r>
          </a:p>
          <a:p>
            <a:pPr algn="ctr"/>
            <a:endParaRPr lang="en-US" dirty="0"/>
          </a:p>
          <a:p>
            <a:pPr algn="ctr"/>
            <a:r>
              <a:rPr lang="en-US" dirty="0" smtClean="0"/>
              <a:t>FLUP – 7 de </a:t>
            </a:r>
            <a:r>
              <a:rPr lang="en-US" dirty="0" err="1" smtClean="0"/>
              <a:t>Dezembro</a:t>
            </a:r>
            <a:r>
              <a:rPr lang="en-US" dirty="0" smtClean="0"/>
              <a:t> de 2012</a:t>
            </a:r>
          </a:p>
        </p:txBody>
      </p:sp>
    </p:spTree>
    <p:extLst>
      <p:ext uri="{BB962C8B-B14F-4D97-AF65-F5344CB8AC3E}">
        <p14:creationId xmlns:p14="http://schemas.microsoft.com/office/powerpoint/2010/main" xmlns="" val="1423443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836712"/>
            <a:ext cx="7344932" cy="5139933"/>
          </a:xfrm>
        </p:spPr>
        <p:txBody>
          <a:bodyPr>
            <a:normAutofit lnSpcReduction="10000"/>
          </a:bodyPr>
          <a:lstStyle/>
          <a:p>
            <a:pPr algn="just"/>
            <a:r>
              <a:rPr lang="en-US" dirty="0" err="1" smtClean="0"/>
              <a:t>Dentro</a:t>
            </a:r>
            <a:r>
              <a:rPr lang="en-US" dirty="0" smtClean="0"/>
              <a:t> do </a:t>
            </a:r>
            <a:r>
              <a:rPr lang="en-US" dirty="0" err="1" smtClean="0"/>
              <a:t>modelo</a:t>
            </a:r>
            <a:r>
              <a:rPr lang="en-US" dirty="0" smtClean="0"/>
              <a:t> dos </a:t>
            </a:r>
            <a:r>
              <a:rPr lang="en-US" dirty="0" err="1" smtClean="0"/>
              <a:t>jogos</a:t>
            </a:r>
            <a:r>
              <a:rPr lang="en-US" dirty="0" smtClean="0"/>
              <a:t> de </a:t>
            </a:r>
            <a:r>
              <a:rPr lang="en-US" dirty="0" err="1" smtClean="0"/>
              <a:t>linguagem</a:t>
            </a:r>
            <a:r>
              <a:rPr lang="en-US" dirty="0" smtClean="0"/>
              <a:t>, </a:t>
            </a:r>
            <a:r>
              <a:rPr lang="en-US" dirty="0" err="1" smtClean="0"/>
              <a:t>nomear</a:t>
            </a:r>
            <a:r>
              <a:rPr lang="en-US" dirty="0" smtClean="0"/>
              <a:t> um objecto </a:t>
            </a:r>
            <a:r>
              <a:rPr lang="en-US" dirty="0" err="1" smtClean="0"/>
              <a:t>significa</a:t>
            </a:r>
            <a:r>
              <a:rPr lang="en-US" dirty="0" smtClean="0"/>
              <a:t> </a:t>
            </a:r>
            <a:r>
              <a:rPr lang="en-US" dirty="0" err="1" smtClean="0"/>
              <a:t>contribuir</a:t>
            </a:r>
            <a:r>
              <a:rPr lang="en-US" dirty="0" smtClean="0"/>
              <a:t> </a:t>
            </a:r>
            <a:r>
              <a:rPr lang="en-US" dirty="0" err="1" smtClean="0"/>
              <a:t>para</a:t>
            </a:r>
            <a:r>
              <a:rPr lang="en-US" dirty="0" smtClean="0"/>
              <a:t> as </a:t>
            </a:r>
            <a:r>
              <a:rPr lang="en-US" i="1" dirty="0" err="1" smtClean="0"/>
              <a:t>condições</a:t>
            </a:r>
            <a:r>
              <a:rPr lang="en-US" i="1" dirty="0" smtClean="0"/>
              <a:t> de correcção </a:t>
            </a:r>
            <a:r>
              <a:rPr lang="en-US" dirty="0" smtClean="0"/>
              <a:t>de um </a:t>
            </a:r>
            <a:r>
              <a:rPr lang="en-US" dirty="0" err="1" smtClean="0"/>
              <a:t>movimento</a:t>
            </a:r>
            <a:r>
              <a:rPr lang="en-US" dirty="0"/>
              <a:t> </a:t>
            </a:r>
            <a:r>
              <a:rPr lang="en-US" dirty="0" err="1" smtClean="0"/>
              <a:t>dentro</a:t>
            </a:r>
            <a:r>
              <a:rPr lang="en-US" dirty="0" smtClean="0"/>
              <a:t> do </a:t>
            </a:r>
            <a:r>
              <a:rPr lang="en-US" dirty="0" err="1" smtClean="0"/>
              <a:t>jogo</a:t>
            </a:r>
            <a:r>
              <a:rPr lang="en-US" dirty="0" smtClean="0"/>
              <a:t>, </a:t>
            </a:r>
            <a:r>
              <a:rPr lang="en-US" dirty="0" err="1" smtClean="0"/>
              <a:t>tal</a:t>
            </a:r>
            <a:r>
              <a:rPr lang="en-US" dirty="0" smtClean="0"/>
              <a:t> </a:t>
            </a:r>
            <a:r>
              <a:rPr lang="en-US" dirty="0" err="1" smtClean="0"/>
              <a:t>como</a:t>
            </a:r>
            <a:r>
              <a:rPr lang="en-US" dirty="0" smtClean="0"/>
              <a:t> é </a:t>
            </a:r>
            <a:r>
              <a:rPr lang="en-US" dirty="0" err="1" smtClean="0"/>
              <a:t>especificado</a:t>
            </a:r>
            <a:r>
              <a:rPr lang="en-US" dirty="0" smtClean="0"/>
              <a:t> </a:t>
            </a:r>
            <a:r>
              <a:rPr lang="en-US" dirty="0" err="1" smtClean="0"/>
              <a:t>pelas</a:t>
            </a:r>
            <a:r>
              <a:rPr lang="en-US" dirty="0" smtClean="0"/>
              <a:t> respectivas </a:t>
            </a:r>
            <a:r>
              <a:rPr lang="en-US" dirty="0" err="1" smtClean="0"/>
              <a:t>regras</a:t>
            </a:r>
            <a:r>
              <a:rPr lang="en-US" dirty="0" smtClean="0"/>
              <a:t>. </a:t>
            </a:r>
          </a:p>
          <a:p>
            <a:pPr algn="just"/>
            <a:endParaRPr lang="en-US" dirty="0"/>
          </a:p>
          <a:p>
            <a:pPr algn="just"/>
            <a:r>
              <a:rPr lang="en-US" dirty="0" smtClean="0"/>
              <a:t>R1) No </a:t>
            </a:r>
            <a:r>
              <a:rPr lang="en-US" dirty="0" err="1" smtClean="0"/>
              <a:t>modelo</a:t>
            </a:r>
            <a:r>
              <a:rPr lang="en-US" dirty="0" smtClean="0"/>
              <a:t> dos </a:t>
            </a:r>
            <a:r>
              <a:rPr lang="en-US" dirty="0" err="1" smtClean="0"/>
              <a:t>jogos</a:t>
            </a:r>
            <a:r>
              <a:rPr lang="en-US" dirty="0" smtClean="0"/>
              <a:t> de </a:t>
            </a:r>
            <a:r>
              <a:rPr lang="en-US" dirty="0" err="1" smtClean="0"/>
              <a:t>linguagem</a:t>
            </a:r>
            <a:r>
              <a:rPr lang="en-US" dirty="0" smtClean="0"/>
              <a:t>, um </a:t>
            </a:r>
            <a:r>
              <a:rPr lang="en-US" dirty="0" err="1" smtClean="0"/>
              <a:t>nome</a:t>
            </a:r>
            <a:r>
              <a:rPr lang="en-US" dirty="0" smtClean="0"/>
              <a:t> </a:t>
            </a:r>
            <a:r>
              <a:rPr lang="en-US" dirty="0" err="1" smtClean="0"/>
              <a:t>não</a:t>
            </a:r>
            <a:r>
              <a:rPr lang="en-US" dirty="0" smtClean="0"/>
              <a:t> </a:t>
            </a:r>
            <a:r>
              <a:rPr lang="en-US" dirty="0" err="1" smtClean="0"/>
              <a:t>designa</a:t>
            </a:r>
            <a:r>
              <a:rPr lang="en-US" dirty="0" smtClean="0"/>
              <a:t> nada </a:t>
            </a:r>
            <a:r>
              <a:rPr lang="en-US" dirty="0" err="1" smtClean="0"/>
              <a:t>fora</a:t>
            </a:r>
            <a:r>
              <a:rPr lang="en-US" dirty="0" smtClean="0"/>
              <a:t> de um </a:t>
            </a:r>
            <a:r>
              <a:rPr lang="en-US" dirty="0" err="1" smtClean="0"/>
              <a:t>jogo</a:t>
            </a:r>
            <a:r>
              <a:rPr lang="en-US" dirty="0" smtClean="0"/>
              <a:t>;</a:t>
            </a:r>
          </a:p>
          <a:p>
            <a:pPr algn="just"/>
            <a:endParaRPr lang="en-US" dirty="0" smtClean="0"/>
          </a:p>
          <a:p>
            <a:pPr algn="just"/>
            <a:r>
              <a:rPr lang="en-US" dirty="0" smtClean="0"/>
              <a:t>R2) </a:t>
            </a:r>
            <a:r>
              <a:rPr lang="en-US" dirty="0" err="1" smtClean="0"/>
              <a:t>Aquilo</a:t>
            </a:r>
            <a:r>
              <a:rPr lang="en-US" dirty="0" smtClean="0"/>
              <a:t> </a:t>
            </a:r>
            <a:r>
              <a:rPr lang="en-US" dirty="0" err="1" smtClean="0"/>
              <a:t>que</a:t>
            </a:r>
            <a:r>
              <a:rPr lang="en-US" dirty="0" smtClean="0"/>
              <a:t> um </a:t>
            </a:r>
            <a:r>
              <a:rPr lang="en-US" dirty="0" err="1" smtClean="0"/>
              <a:t>nome</a:t>
            </a:r>
            <a:r>
              <a:rPr lang="en-US" dirty="0" smtClean="0"/>
              <a:t> </a:t>
            </a:r>
            <a:r>
              <a:rPr lang="en-US" dirty="0" err="1" smtClean="0"/>
              <a:t>pode</a:t>
            </a:r>
            <a:r>
              <a:rPr lang="en-US" dirty="0" smtClean="0"/>
              <a:t> </a:t>
            </a:r>
            <a:r>
              <a:rPr lang="en-US" dirty="0" err="1" smtClean="0"/>
              <a:t>designar</a:t>
            </a:r>
            <a:r>
              <a:rPr lang="en-US" dirty="0" smtClean="0"/>
              <a:t> </a:t>
            </a:r>
            <a:r>
              <a:rPr lang="en-US" dirty="0" err="1" smtClean="0"/>
              <a:t>dentro</a:t>
            </a:r>
            <a:r>
              <a:rPr lang="en-US" dirty="0" smtClean="0"/>
              <a:t> de um </a:t>
            </a:r>
            <a:r>
              <a:rPr lang="en-US" dirty="0" err="1" smtClean="0"/>
              <a:t>jogo</a:t>
            </a:r>
            <a:r>
              <a:rPr lang="en-US" dirty="0" smtClean="0"/>
              <a:t> de </a:t>
            </a:r>
            <a:r>
              <a:rPr lang="en-US" dirty="0" err="1" smtClean="0"/>
              <a:t>linguagem</a:t>
            </a:r>
            <a:r>
              <a:rPr lang="en-US" dirty="0" smtClean="0"/>
              <a:t> é </a:t>
            </a:r>
            <a:r>
              <a:rPr lang="en-US" dirty="0" err="1" smtClean="0"/>
              <a:t>especificado</a:t>
            </a:r>
            <a:r>
              <a:rPr lang="en-US" dirty="0" smtClean="0"/>
              <a:t> </a:t>
            </a:r>
            <a:r>
              <a:rPr lang="en-US" dirty="0" err="1" smtClean="0"/>
              <a:t>pelas</a:t>
            </a:r>
            <a:r>
              <a:rPr lang="en-US" dirty="0" smtClean="0"/>
              <a:t> respectivas </a:t>
            </a:r>
            <a:r>
              <a:rPr lang="en-US" dirty="0" err="1" smtClean="0"/>
              <a:t>regras</a:t>
            </a:r>
            <a:r>
              <a:rPr lang="en-US" dirty="0" smtClean="0"/>
              <a:t>, </a:t>
            </a:r>
            <a:r>
              <a:rPr lang="en-US" dirty="0" err="1" smtClean="0"/>
              <a:t>que</a:t>
            </a:r>
            <a:r>
              <a:rPr lang="en-US" dirty="0" smtClean="0"/>
              <a:t> </a:t>
            </a:r>
            <a:r>
              <a:rPr lang="en-US" dirty="0" err="1" smtClean="0"/>
              <a:t>enquadram</a:t>
            </a:r>
            <a:r>
              <a:rPr lang="en-US" dirty="0" smtClean="0"/>
              <a:t> </a:t>
            </a:r>
            <a:r>
              <a:rPr lang="en-US" dirty="0" err="1" smtClean="0"/>
              <a:t>movimentos</a:t>
            </a:r>
            <a:r>
              <a:rPr lang="en-US" dirty="0" smtClean="0"/>
              <a:t> </a:t>
            </a:r>
            <a:r>
              <a:rPr lang="en-US" dirty="0" err="1" smtClean="0"/>
              <a:t>válidos</a:t>
            </a:r>
            <a:r>
              <a:rPr lang="en-US" dirty="0" smtClean="0"/>
              <a:t> e </a:t>
            </a:r>
            <a:r>
              <a:rPr lang="en-US" dirty="0" err="1" smtClean="0"/>
              <a:t>completos</a:t>
            </a:r>
            <a:r>
              <a:rPr lang="en-US" dirty="0" smtClean="0"/>
              <a:t> </a:t>
            </a:r>
            <a:r>
              <a:rPr lang="en-US" dirty="0" err="1" smtClean="0"/>
              <a:t>dentro</a:t>
            </a:r>
            <a:r>
              <a:rPr lang="en-US" dirty="0" smtClean="0"/>
              <a:t> do </a:t>
            </a:r>
            <a:r>
              <a:rPr lang="en-US" dirty="0" err="1" smtClean="0"/>
              <a:t>mesmo</a:t>
            </a:r>
            <a:r>
              <a:rPr lang="en-US" dirty="0" smtClean="0"/>
              <a:t>. </a:t>
            </a:r>
            <a:endParaRPr lang="en-US" dirty="0"/>
          </a:p>
        </p:txBody>
      </p:sp>
    </p:spTree>
    <p:extLst>
      <p:ext uri="{BB962C8B-B14F-4D97-AF65-F5344CB8AC3E}">
        <p14:creationId xmlns:p14="http://schemas.microsoft.com/office/powerpoint/2010/main" xmlns="" val="81473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908720"/>
            <a:ext cx="7200918" cy="648072"/>
          </a:xfrm>
        </p:spPr>
        <p:txBody>
          <a:bodyPr>
            <a:normAutofit fontScale="90000"/>
          </a:bodyPr>
          <a:lstStyle/>
          <a:p>
            <a:pPr algn="ctr"/>
            <a:r>
              <a:rPr lang="en-US" dirty="0" smtClean="0"/>
              <a:t>Frege vs. Wittgenstein</a:t>
            </a:r>
            <a:endParaRPr lang="en-US" dirty="0"/>
          </a:p>
        </p:txBody>
      </p:sp>
      <p:sp>
        <p:nvSpPr>
          <p:cNvPr id="3" name="Marcador de Posição de Conteúdo 2"/>
          <p:cNvSpPr>
            <a:spLocks noGrp="1"/>
          </p:cNvSpPr>
          <p:nvPr>
            <p:ph idx="1"/>
          </p:nvPr>
        </p:nvSpPr>
        <p:spPr>
          <a:xfrm>
            <a:off x="1043492" y="1628800"/>
            <a:ext cx="7200916" cy="4536504"/>
          </a:xfrm>
        </p:spPr>
        <p:txBody>
          <a:bodyPr>
            <a:normAutofit fontScale="92500"/>
          </a:bodyPr>
          <a:lstStyle/>
          <a:p>
            <a:pPr algn="just"/>
            <a:r>
              <a:rPr lang="en-US" b="1" dirty="0" smtClean="0"/>
              <a:t>Frege</a:t>
            </a:r>
            <a:r>
              <a:rPr lang="en-US" dirty="0" smtClean="0"/>
              <a:t>: um </a:t>
            </a:r>
            <a:r>
              <a:rPr lang="en-US" dirty="0" err="1" smtClean="0"/>
              <a:t>nome</a:t>
            </a:r>
            <a:r>
              <a:rPr lang="en-US" dirty="0" smtClean="0"/>
              <a:t> é um </a:t>
            </a:r>
            <a:r>
              <a:rPr lang="en-US" dirty="0" err="1" smtClean="0"/>
              <a:t>signo</a:t>
            </a:r>
            <a:r>
              <a:rPr lang="en-US" dirty="0" smtClean="0"/>
              <a:t> </a:t>
            </a:r>
            <a:r>
              <a:rPr lang="en-US" dirty="0" err="1" smtClean="0"/>
              <a:t>que</a:t>
            </a:r>
            <a:r>
              <a:rPr lang="en-US" dirty="0" smtClean="0"/>
              <a:t> </a:t>
            </a:r>
            <a:r>
              <a:rPr lang="en-US" dirty="0" err="1" smtClean="0"/>
              <a:t>funciona</a:t>
            </a:r>
            <a:r>
              <a:rPr lang="en-US" dirty="0" smtClean="0"/>
              <a:t> de </a:t>
            </a:r>
            <a:r>
              <a:rPr lang="en-US" dirty="0" err="1" smtClean="0"/>
              <a:t>uma</a:t>
            </a:r>
            <a:r>
              <a:rPr lang="en-US" dirty="0" smtClean="0"/>
              <a:t> </a:t>
            </a:r>
            <a:r>
              <a:rPr lang="en-US" dirty="0" err="1" smtClean="0"/>
              <a:t>determinada</a:t>
            </a:r>
            <a:r>
              <a:rPr lang="en-US" dirty="0" smtClean="0"/>
              <a:t> </a:t>
            </a:r>
            <a:r>
              <a:rPr lang="en-US" dirty="0" err="1" smtClean="0"/>
              <a:t>maneira</a:t>
            </a:r>
            <a:r>
              <a:rPr lang="en-US" dirty="0" smtClean="0"/>
              <a:t> </a:t>
            </a:r>
            <a:r>
              <a:rPr lang="en-US" dirty="0" err="1" smtClean="0"/>
              <a:t>dentro</a:t>
            </a:r>
            <a:r>
              <a:rPr lang="en-US" dirty="0" smtClean="0"/>
              <a:t> de um </a:t>
            </a:r>
            <a:r>
              <a:rPr lang="en-US" dirty="0" err="1" smtClean="0"/>
              <a:t>todo</a:t>
            </a:r>
            <a:r>
              <a:rPr lang="en-US" dirty="0" smtClean="0"/>
              <a:t> </a:t>
            </a:r>
            <a:r>
              <a:rPr lang="en-US" dirty="0" err="1" smtClean="0"/>
              <a:t>proposicional</a:t>
            </a:r>
            <a:r>
              <a:rPr lang="en-US" dirty="0" smtClean="0"/>
              <a:t>.</a:t>
            </a:r>
          </a:p>
          <a:p>
            <a:pPr algn="just"/>
            <a:endParaRPr lang="en-US" dirty="0"/>
          </a:p>
          <a:p>
            <a:pPr algn="just"/>
            <a:r>
              <a:rPr lang="en-US" b="1" dirty="0" smtClean="0"/>
              <a:t>Frege: </a:t>
            </a:r>
            <a:r>
              <a:rPr lang="en-US" dirty="0" smtClean="0"/>
              <a:t>O </a:t>
            </a:r>
            <a:r>
              <a:rPr lang="en-US" dirty="0" err="1" smtClean="0"/>
              <a:t>desempenho</a:t>
            </a:r>
            <a:r>
              <a:rPr lang="en-US" dirty="0" smtClean="0"/>
              <a:t> </a:t>
            </a:r>
            <a:r>
              <a:rPr lang="en-US" dirty="0" err="1" smtClean="0"/>
              <a:t>semântico</a:t>
            </a:r>
            <a:r>
              <a:rPr lang="en-US" dirty="0" smtClean="0"/>
              <a:t> de um </a:t>
            </a:r>
            <a:r>
              <a:rPr lang="en-US" dirty="0" err="1" smtClean="0"/>
              <a:t>nome</a:t>
            </a:r>
            <a:r>
              <a:rPr lang="en-US" dirty="0" smtClean="0"/>
              <a:t> </a:t>
            </a:r>
            <a:r>
              <a:rPr lang="en-US" dirty="0" err="1" smtClean="0"/>
              <a:t>depende</a:t>
            </a:r>
            <a:r>
              <a:rPr lang="en-US" dirty="0" smtClean="0"/>
              <a:t> do </a:t>
            </a:r>
            <a:r>
              <a:rPr lang="en-US" dirty="0" err="1" smtClean="0"/>
              <a:t>contributo</a:t>
            </a:r>
            <a:r>
              <a:rPr lang="en-US" dirty="0" smtClean="0"/>
              <a:t> </a:t>
            </a:r>
            <a:r>
              <a:rPr lang="en-US" dirty="0" err="1" smtClean="0"/>
              <a:t>semântico</a:t>
            </a:r>
            <a:r>
              <a:rPr lang="en-US" dirty="0" smtClean="0"/>
              <a:t> dos </a:t>
            </a:r>
            <a:r>
              <a:rPr lang="en-US" dirty="0" err="1" smtClean="0"/>
              <a:t>restantes</a:t>
            </a:r>
            <a:r>
              <a:rPr lang="en-US" dirty="0" smtClean="0"/>
              <a:t> </a:t>
            </a:r>
            <a:r>
              <a:rPr lang="en-US" dirty="0" err="1" smtClean="0"/>
              <a:t>componentes</a:t>
            </a:r>
            <a:r>
              <a:rPr lang="en-US" dirty="0" smtClean="0"/>
              <a:t> do </a:t>
            </a:r>
            <a:r>
              <a:rPr lang="en-US" dirty="0" err="1" smtClean="0"/>
              <a:t>composto</a:t>
            </a:r>
            <a:r>
              <a:rPr lang="en-US" dirty="0" smtClean="0"/>
              <a:t> </a:t>
            </a:r>
            <a:r>
              <a:rPr lang="en-US" dirty="0" err="1" smtClean="0"/>
              <a:t>proposicional</a:t>
            </a:r>
            <a:r>
              <a:rPr lang="en-US" dirty="0" smtClean="0"/>
              <a:t>. </a:t>
            </a:r>
          </a:p>
          <a:p>
            <a:pPr algn="just"/>
            <a:endParaRPr lang="en-US" dirty="0"/>
          </a:p>
          <a:p>
            <a:pPr algn="just"/>
            <a:r>
              <a:rPr lang="en-US" b="1" dirty="0" smtClean="0"/>
              <a:t>Frege: </a:t>
            </a:r>
            <a:r>
              <a:rPr lang="en-US" dirty="0" smtClean="0"/>
              <a:t>Para um </a:t>
            </a:r>
            <a:r>
              <a:rPr lang="en-US" dirty="0" err="1" smtClean="0"/>
              <a:t>nome</a:t>
            </a:r>
            <a:r>
              <a:rPr lang="en-US" dirty="0" smtClean="0"/>
              <a:t> </a:t>
            </a:r>
            <a:r>
              <a:rPr lang="en-US" b="1" dirty="0" smtClean="0"/>
              <a:t>a </a:t>
            </a:r>
            <a:r>
              <a:rPr lang="en-US" dirty="0" err="1" smtClean="0"/>
              <a:t>designar</a:t>
            </a:r>
            <a:r>
              <a:rPr lang="en-US" dirty="0" smtClean="0"/>
              <a:t> um objecto </a:t>
            </a:r>
            <a:r>
              <a:rPr lang="en-US" b="1" dirty="0" smtClean="0"/>
              <a:t>A</a:t>
            </a:r>
            <a:r>
              <a:rPr lang="en-US" dirty="0"/>
              <a:t> </a:t>
            </a:r>
            <a:r>
              <a:rPr lang="en-US" dirty="0" err="1" smtClean="0"/>
              <a:t>algo</a:t>
            </a:r>
            <a:r>
              <a:rPr lang="en-US" dirty="0" smtClean="0"/>
              <a:t> </a:t>
            </a:r>
            <a:r>
              <a:rPr lang="en-US" dirty="0" err="1" smtClean="0"/>
              <a:t>mais</a:t>
            </a:r>
            <a:r>
              <a:rPr lang="en-US" dirty="0" smtClean="0"/>
              <a:t> no </a:t>
            </a:r>
            <a:r>
              <a:rPr lang="en-US" dirty="0" err="1" smtClean="0"/>
              <a:t>composto</a:t>
            </a:r>
            <a:r>
              <a:rPr lang="en-US" dirty="0" smtClean="0"/>
              <a:t> </a:t>
            </a:r>
            <a:r>
              <a:rPr lang="en-US" dirty="0" err="1" smtClean="0"/>
              <a:t>proposicional</a:t>
            </a:r>
            <a:r>
              <a:rPr lang="en-US" dirty="0" smtClean="0"/>
              <a:t> </a:t>
            </a:r>
            <a:r>
              <a:rPr lang="en-US" dirty="0" err="1" smtClean="0"/>
              <a:t>em</a:t>
            </a:r>
            <a:r>
              <a:rPr lang="en-US" dirty="0" smtClean="0"/>
              <a:t> </a:t>
            </a:r>
            <a:r>
              <a:rPr lang="en-US" dirty="0" err="1" smtClean="0"/>
              <a:t>que</a:t>
            </a:r>
            <a:r>
              <a:rPr lang="en-US" dirty="0" smtClean="0"/>
              <a:t> </a:t>
            </a:r>
            <a:r>
              <a:rPr lang="en-US" b="1" dirty="0" smtClean="0"/>
              <a:t>a </a:t>
            </a:r>
            <a:r>
              <a:rPr lang="en-US" dirty="0" err="1" smtClean="0"/>
              <a:t>figura</a:t>
            </a:r>
            <a:r>
              <a:rPr lang="en-US" dirty="0" smtClean="0"/>
              <a:t> tem de </a:t>
            </a:r>
            <a:r>
              <a:rPr lang="en-US" dirty="0" err="1" smtClean="0"/>
              <a:t>assegurar</a:t>
            </a:r>
            <a:r>
              <a:rPr lang="en-US" dirty="0" smtClean="0"/>
              <a:t> </a:t>
            </a:r>
            <a:r>
              <a:rPr lang="en-US" dirty="0" err="1" smtClean="0"/>
              <a:t>essa</a:t>
            </a:r>
            <a:r>
              <a:rPr lang="en-US" dirty="0" smtClean="0"/>
              <a:t> </a:t>
            </a:r>
            <a:r>
              <a:rPr lang="en-US" dirty="0" err="1" smtClean="0"/>
              <a:t>associação</a:t>
            </a:r>
            <a:r>
              <a:rPr lang="en-US" dirty="0" smtClean="0"/>
              <a:t>: </a:t>
            </a:r>
            <a:r>
              <a:rPr lang="en-US" dirty="0" err="1" smtClean="0"/>
              <a:t>por</a:t>
            </a:r>
            <a:r>
              <a:rPr lang="en-US" dirty="0"/>
              <a:t> </a:t>
            </a:r>
            <a:r>
              <a:rPr lang="en-US" dirty="0" err="1" smtClean="0"/>
              <a:t>exemplo</a:t>
            </a:r>
            <a:r>
              <a:rPr lang="en-US" dirty="0" smtClean="0"/>
              <a:t>, </a:t>
            </a:r>
            <a:r>
              <a:rPr lang="en-US" dirty="0" err="1" smtClean="0"/>
              <a:t>que</a:t>
            </a:r>
            <a:r>
              <a:rPr lang="en-US" dirty="0" smtClean="0"/>
              <a:t> </a:t>
            </a:r>
            <a:r>
              <a:rPr lang="en-US" b="1" dirty="0" smtClean="0"/>
              <a:t>a</a:t>
            </a:r>
            <a:r>
              <a:rPr lang="en-US" dirty="0" smtClean="0"/>
              <a:t> </a:t>
            </a:r>
            <a:r>
              <a:rPr lang="en-US" dirty="0" err="1" smtClean="0"/>
              <a:t>satisfaça</a:t>
            </a:r>
            <a:r>
              <a:rPr lang="en-US" dirty="0" smtClean="0"/>
              <a:t> um dado </a:t>
            </a:r>
            <a:r>
              <a:rPr lang="en-US" dirty="0" err="1" smtClean="0"/>
              <a:t>predicado</a:t>
            </a:r>
            <a:r>
              <a:rPr lang="en-US" dirty="0" smtClean="0"/>
              <a:t> </a:t>
            </a:r>
            <a:r>
              <a:rPr lang="en-US" b="1" dirty="0" smtClean="0"/>
              <a:t>P</a:t>
            </a:r>
            <a:r>
              <a:rPr lang="en-US" dirty="0" smtClean="0"/>
              <a:t>. </a:t>
            </a:r>
            <a:endParaRPr lang="en-US" dirty="0"/>
          </a:p>
        </p:txBody>
      </p:sp>
    </p:spTree>
    <p:extLst>
      <p:ext uri="{BB962C8B-B14F-4D97-AF65-F5344CB8AC3E}">
        <p14:creationId xmlns:p14="http://schemas.microsoft.com/office/powerpoint/2010/main" xmlns="" val="228739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43608" y="692696"/>
            <a:ext cx="7272808" cy="5256584"/>
          </a:xfrm>
        </p:spPr>
        <p:txBody>
          <a:bodyPr/>
          <a:lstStyle/>
          <a:p>
            <a:pPr algn="just"/>
            <a:r>
              <a:rPr lang="en-US" b="1" dirty="0" smtClean="0"/>
              <a:t>Frege:</a:t>
            </a:r>
            <a:r>
              <a:rPr lang="en-US" dirty="0" smtClean="0"/>
              <a:t> um </a:t>
            </a:r>
            <a:r>
              <a:rPr lang="en-US" dirty="0" err="1" smtClean="0"/>
              <a:t>nome</a:t>
            </a:r>
            <a:r>
              <a:rPr lang="en-US" dirty="0" smtClean="0"/>
              <a:t> tem de </a:t>
            </a:r>
            <a:r>
              <a:rPr lang="en-US" dirty="0" err="1" smtClean="0"/>
              <a:t>funcionar</a:t>
            </a:r>
            <a:r>
              <a:rPr lang="en-US" dirty="0" smtClean="0"/>
              <a:t> </a:t>
            </a:r>
            <a:r>
              <a:rPr lang="en-US" dirty="0" err="1" smtClean="0"/>
              <a:t>articuladamente</a:t>
            </a:r>
            <a:r>
              <a:rPr lang="en-US" dirty="0" smtClean="0"/>
              <a:t> com </a:t>
            </a:r>
            <a:r>
              <a:rPr lang="en-US" dirty="0" err="1" smtClean="0"/>
              <a:t>os</a:t>
            </a:r>
            <a:r>
              <a:rPr lang="en-US" dirty="0" smtClean="0"/>
              <a:t> </a:t>
            </a:r>
            <a:r>
              <a:rPr lang="en-US" dirty="0" err="1" smtClean="0"/>
              <a:t>restantes</a:t>
            </a:r>
            <a:r>
              <a:rPr lang="en-US" dirty="0" smtClean="0"/>
              <a:t> </a:t>
            </a:r>
            <a:r>
              <a:rPr lang="en-US" dirty="0" err="1" smtClean="0"/>
              <a:t>compostos</a:t>
            </a:r>
            <a:r>
              <a:rPr lang="en-US" dirty="0" smtClean="0"/>
              <a:t> </a:t>
            </a:r>
            <a:r>
              <a:rPr lang="en-US" dirty="0" err="1" smtClean="0"/>
              <a:t>proposicionais</a:t>
            </a:r>
            <a:r>
              <a:rPr lang="en-US" dirty="0" smtClean="0"/>
              <a:t> se a </a:t>
            </a:r>
            <a:r>
              <a:rPr lang="en-US" b="1" dirty="0" err="1" smtClean="0"/>
              <a:t>coerência</a:t>
            </a:r>
            <a:r>
              <a:rPr lang="en-US" b="1" dirty="0" smtClean="0"/>
              <a:t> </a:t>
            </a:r>
            <a:r>
              <a:rPr lang="en-US" b="1" dirty="0" err="1" smtClean="0"/>
              <a:t>representativa</a:t>
            </a:r>
            <a:r>
              <a:rPr lang="en-US" b="1" dirty="0" smtClean="0"/>
              <a:t> de um dado </a:t>
            </a:r>
            <a:r>
              <a:rPr lang="en-US" b="1" dirty="0" err="1" smtClean="0"/>
              <a:t>pensamento</a:t>
            </a:r>
            <a:r>
              <a:rPr lang="en-US" b="1" dirty="0" smtClean="0"/>
              <a:t> </a:t>
            </a:r>
            <a:r>
              <a:rPr lang="en-US" dirty="0" err="1" smtClean="0"/>
              <a:t>vai</a:t>
            </a:r>
            <a:r>
              <a:rPr lang="en-US" dirty="0" smtClean="0"/>
              <a:t> </a:t>
            </a:r>
            <a:r>
              <a:rPr lang="en-US" dirty="0" err="1" smtClean="0"/>
              <a:t>ser</a:t>
            </a:r>
            <a:r>
              <a:rPr lang="en-US" dirty="0" smtClean="0"/>
              <a:t> </a:t>
            </a:r>
            <a:r>
              <a:rPr lang="en-US" dirty="0" err="1" smtClean="0"/>
              <a:t>assegurada</a:t>
            </a:r>
            <a:r>
              <a:rPr lang="en-US" dirty="0"/>
              <a:t> </a:t>
            </a:r>
            <a:r>
              <a:rPr lang="en-US" dirty="0" smtClean="0"/>
              <a:t>– </a:t>
            </a:r>
            <a:r>
              <a:rPr lang="en-US" dirty="0" err="1" smtClean="0"/>
              <a:t>essa</a:t>
            </a:r>
            <a:r>
              <a:rPr lang="en-US" dirty="0" smtClean="0"/>
              <a:t> </a:t>
            </a:r>
            <a:r>
              <a:rPr lang="en-US" dirty="0" err="1" smtClean="0"/>
              <a:t>coerência</a:t>
            </a:r>
            <a:r>
              <a:rPr lang="en-US" dirty="0" smtClean="0"/>
              <a:t> </a:t>
            </a:r>
            <a:r>
              <a:rPr lang="en-US" dirty="0" err="1" smtClean="0"/>
              <a:t>representativa</a:t>
            </a:r>
            <a:r>
              <a:rPr lang="en-US" dirty="0" smtClean="0"/>
              <a:t> </a:t>
            </a:r>
            <a:r>
              <a:rPr lang="en-US" dirty="0" err="1" smtClean="0"/>
              <a:t>projecta</a:t>
            </a:r>
            <a:r>
              <a:rPr lang="en-US" dirty="0" smtClean="0"/>
              <a:t> </a:t>
            </a:r>
            <a:r>
              <a:rPr lang="en-US" dirty="0" err="1" smtClean="0"/>
              <a:t>na</a:t>
            </a:r>
            <a:r>
              <a:rPr lang="en-US" dirty="0" smtClean="0"/>
              <a:t> </a:t>
            </a:r>
            <a:r>
              <a:rPr lang="en-US" dirty="0" err="1" smtClean="0"/>
              <a:t>frase</a:t>
            </a:r>
            <a:r>
              <a:rPr lang="en-US" dirty="0" smtClean="0"/>
              <a:t> </a:t>
            </a:r>
            <a:r>
              <a:rPr lang="en-US" dirty="0" err="1" smtClean="0"/>
              <a:t>correspondente</a:t>
            </a:r>
            <a:r>
              <a:rPr lang="en-US" dirty="0" smtClean="0"/>
              <a:t> um </a:t>
            </a:r>
            <a:r>
              <a:rPr lang="en-US" dirty="0" err="1" smtClean="0"/>
              <a:t>conjunto</a:t>
            </a:r>
            <a:r>
              <a:rPr lang="en-US" dirty="0" smtClean="0"/>
              <a:t> de </a:t>
            </a:r>
            <a:r>
              <a:rPr lang="en-US" dirty="0" err="1" smtClean="0"/>
              <a:t>condições</a:t>
            </a:r>
            <a:r>
              <a:rPr lang="en-US" dirty="0" smtClean="0"/>
              <a:t> de </a:t>
            </a:r>
            <a:r>
              <a:rPr lang="en-US" dirty="0" err="1" smtClean="0"/>
              <a:t>verdade</a:t>
            </a:r>
            <a:r>
              <a:rPr lang="en-US" dirty="0" smtClean="0"/>
              <a:t> </a:t>
            </a:r>
            <a:r>
              <a:rPr lang="en-US" dirty="0" err="1" smtClean="0"/>
              <a:t>composicionais</a:t>
            </a:r>
            <a:r>
              <a:rPr lang="en-US" dirty="0" smtClean="0"/>
              <a:t>. </a:t>
            </a:r>
          </a:p>
          <a:p>
            <a:pPr algn="just"/>
            <a:endParaRPr lang="en-US" dirty="0"/>
          </a:p>
          <a:p>
            <a:pPr algn="just"/>
            <a:endParaRPr lang="en-US" dirty="0" smtClean="0"/>
          </a:p>
        </p:txBody>
      </p:sp>
    </p:spTree>
    <p:extLst>
      <p:ext uri="{BB962C8B-B14F-4D97-AF65-F5344CB8AC3E}">
        <p14:creationId xmlns:p14="http://schemas.microsoft.com/office/powerpoint/2010/main" xmlns="" val="74652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764704"/>
            <a:ext cx="7024744" cy="864096"/>
          </a:xfrm>
        </p:spPr>
        <p:txBody>
          <a:bodyPr/>
          <a:lstStyle/>
          <a:p>
            <a:pPr algn="ctr"/>
            <a:r>
              <a:rPr lang="en-US" dirty="0" smtClean="0"/>
              <a:t>O Wittgenstein das IF</a:t>
            </a:r>
            <a:endParaRPr lang="en-US" dirty="0"/>
          </a:p>
        </p:txBody>
      </p:sp>
      <p:sp>
        <p:nvSpPr>
          <p:cNvPr id="3" name="Marcador de Posição de Conteúdo 2"/>
          <p:cNvSpPr>
            <a:spLocks noGrp="1"/>
          </p:cNvSpPr>
          <p:nvPr>
            <p:ph idx="1"/>
          </p:nvPr>
        </p:nvSpPr>
        <p:spPr>
          <a:xfrm>
            <a:off x="971600" y="1628800"/>
            <a:ext cx="7344816" cy="4320480"/>
          </a:xfrm>
        </p:spPr>
        <p:txBody>
          <a:bodyPr>
            <a:normAutofit fontScale="92500" lnSpcReduction="10000"/>
          </a:bodyPr>
          <a:lstStyle/>
          <a:p>
            <a:pPr algn="just"/>
            <a:r>
              <a:rPr lang="en-US" dirty="0" err="1" smtClean="0"/>
              <a:t>Liberalizando</a:t>
            </a:r>
            <a:r>
              <a:rPr lang="en-US" dirty="0"/>
              <a:t> </a:t>
            </a:r>
            <a:r>
              <a:rPr lang="en-US" dirty="0" smtClean="0"/>
              <a:t>o </a:t>
            </a:r>
            <a:r>
              <a:rPr lang="en-US" dirty="0" err="1" smtClean="0"/>
              <a:t>estatuto</a:t>
            </a:r>
            <a:r>
              <a:rPr lang="en-US" dirty="0" smtClean="0"/>
              <a:t> </a:t>
            </a:r>
            <a:r>
              <a:rPr lang="en-US" dirty="0" err="1" smtClean="0"/>
              <a:t>lógico</a:t>
            </a:r>
            <a:r>
              <a:rPr lang="en-US" dirty="0" smtClean="0"/>
              <a:t> de um </a:t>
            </a:r>
            <a:r>
              <a:rPr lang="en-US" dirty="0" err="1" smtClean="0"/>
              <a:t>nome</a:t>
            </a:r>
            <a:r>
              <a:rPr lang="en-US" dirty="0" smtClean="0"/>
              <a:t>, </a:t>
            </a:r>
            <a:r>
              <a:rPr lang="en-US" dirty="0" err="1" smtClean="0"/>
              <a:t>defende</a:t>
            </a:r>
            <a:r>
              <a:rPr lang="en-US" dirty="0" smtClean="0"/>
              <a:t> </a:t>
            </a:r>
            <a:r>
              <a:rPr lang="en-US" dirty="0" err="1" smtClean="0"/>
              <a:t>que</a:t>
            </a:r>
            <a:r>
              <a:rPr lang="en-US" dirty="0" smtClean="0"/>
              <a:t> o </a:t>
            </a:r>
            <a:r>
              <a:rPr lang="en-US" dirty="0" err="1" smtClean="0"/>
              <a:t>composto</a:t>
            </a:r>
            <a:r>
              <a:rPr lang="en-US" dirty="0" smtClean="0"/>
              <a:t> </a:t>
            </a:r>
            <a:r>
              <a:rPr lang="en-US" dirty="0" err="1" smtClean="0"/>
              <a:t>relevante</a:t>
            </a:r>
            <a:r>
              <a:rPr lang="en-US" dirty="0" smtClean="0"/>
              <a:t> </a:t>
            </a:r>
            <a:r>
              <a:rPr lang="en-US" dirty="0" err="1" smtClean="0"/>
              <a:t>para</a:t>
            </a:r>
            <a:r>
              <a:rPr lang="en-US" dirty="0" smtClean="0"/>
              <a:t> o </a:t>
            </a:r>
            <a:r>
              <a:rPr lang="en-US" dirty="0" err="1" smtClean="0"/>
              <a:t>qual</a:t>
            </a:r>
            <a:r>
              <a:rPr lang="en-US" dirty="0" smtClean="0"/>
              <a:t> um </a:t>
            </a:r>
            <a:r>
              <a:rPr lang="en-US" dirty="0" err="1" smtClean="0"/>
              <a:t>nome</a:t>
            </a:r>
            <a:r>
              <a:rPr lang="en-US" dirty="0" smtClean="0"/>
              <a:t> </a:t>
            </a:r>
            <a:r>
              <a:rPr lang="en-US" dirty="0" err="1" smtClean="0"/>
              <a:t>pode</a:t>
            </a:r>
            <a:r>
              <a:rPr lang="en-US" dirty="0" smtClean="0"/>
              <a:t> </a:t>
            </a:r>
            <a:r>
              <a:rPr lang="en-US" dirty="0" err="1" smtClean="0"/>
              <a:t>contribuir</a:t>
            </a:r>
            <a:r>
              <a:rPr lang="en-US" dirty="0" smtClean="0"/>
              <a:t> </a:t>
            </a:r>
            <a:r>
              <a:rPr lang="en-US" dirty="0" err="1" smtClean="0"/>
              <a:t>significativamente</a:t>
            </a:r>
            <a:r>
              <a:rPr lang="en-US" dirty="0" smtClean="0"/>
              <a:t> é um </a:t>
            </a:r>
            <a:r>
              <a:rPr lang="en-US" b="1" i="1" dirty="0" err="1" smtClean="0"/>
              <a:t>todo</a:t>
            </a:r>
            <a:r>
              <a:rPr lang="en-US" b="1" i="1" dirty="0" smtClean="0"/>
              <a:t> </a:t>
            </a:r>
            <a:r>
              <a:rPr lang="en-US" b="1" i="1" dirty="0" err="1" smtClean="0"/>
              <a:t>híbrido</a:t>
            </a:r>
            <a:r>
              <a:rPr lang="en-US" b="1" i="1" dirty="0" smtClean="0"/>
              <a:t> </a:t>
            </a:r>
            <a:r>
              <a:rPr lang="en-US" dirty="0" smtClean="0"/>
              <a:t>– um </a:t>
            </a:r>
            <a:r>
              <a:rPr lang="en-US" dirty="0" err="1" smtClean="0"/>
              <a:t>movimento</a:t>
            </a:r>
            <a:r>
              <a:rPr lang="en-US" dirty="0" smtClean="0"/>
              <a:t> </a:t>
            </a:r>
            <a:r>
              <a:rPr lang="en-US" dirty="0" err="1" smtClean="0"/>
              <a:t>num</a:t>
            </a:r>
            <a:r>
              <a:rPr lang="en-US" dirty="0" smtClean="0"/>
              <a:t> </a:t>
            </a:r>
            <a:r>
              <a:rPr lang="en-US" dirty="0" err="1" smtClean="0"/>
              <a:t>jogo</a:t>
            </a:r>
            <a:r>
              <a:rPr lang="en-US" dirty="0" smtClean="0"/>
              <a:t> de </a:t>
            </a:r>
            <a:r>
              <a:rPr lang="en-US" dirty="0" err="1" smtClean="0"/>
              <a:t>linguagem</a:t>
            </a:r>
            <a:r>
              <a:rPr lang="en-US" dirty="0" smtClean="0"/>
              <a:t>, </a:t>
            </a:r>
            <a:r>
              <a:rPr lang="en-US" dirty="0" err="1" smtClean="0"/>
              <a:t>misto</a:t>
            </a:r>
            <a:r>
              <a:rPr lang="en-US" dirty="0" smtClean="0"/>
              <a:t> de </a:t>
            </a:r>
            <a:r>
              <a:rPr lang="en-US" dirty="0" err="1" smtClean="0"/>
              <a:t>componentes</a:t>
            </a:r>
            <a:r>
              <a:rPr lang="en-US" dirty="0" smtClean="0"/>
              <a:t> </a:t>
            </a:r>
            <a:r>
              <a:rPr lang="en-US" dirty="0" err="1" smtClean="0"/>
              <a:t>linguísticos</a:t>
            </a:r>
            <a:r>
              <a:rPr lang="en-US" dirty="0" smtClean="0"/>
              <a:t> e </a:t>
            </a:r>
            <a:r>
              <a:rPr lang="en-US" dirty="0" err="1" smtClean="0"/>
              <a:t>não-linguísticos</a:t>
            </a:r>
            <a:r>
              <a:rPr lang="en-US" dirty="0" smtClean="0"/>
              <a:t>. </a:t>
            </a:r>
          </a:p>
          <a:p>
            <a:pPr algn="just"/>
            <a:endParaRPr lang="en-US" b="1" i="1" dirty="0"/>
          </a:p>
          <a:p>
            <a:pPr algn="just"/>
            <a:r>
              <a:rPr lang="en-US" b="1" dirty="0" err="1" smtClean="0"/>
              <a:t>Computar</a:t>
            </a:r>
            <a:r>
              <a:rPr lang="en-US" b="1" dirty="0" smtClean="0"/>
              <a:t> </a:t>
            </a:r>
            <a:r>
              <a:rPr lang="en-US" b="1" dirty="0" err="1" smtClean="0"/>
              <a:t>os</a:t>
            </a:r>
            <a:r>
              <a:rPr lang="en-US" b="1" dirty="0" smtClean="0"/>
              <a:t> </a:t>
            </a:r>
            <a:r>
              <a:rPr lang="en-US" b="1" dirty="0" err="1" smtClean="0"/>
              <a:t>significados</a:t>
            </a:r>
            <a:r>
              <a:rPr lang="en-US" b="1" dirty="0" smtClean="0"/>
              <a:t> </a:t>
            </a:r>
            <a:r>
              <a:rPr lang="en-US" b="1" dirty="0" err="1" smtClean="0"/>
              <a:t>discretos</a:t>
            </a:r>
            <a:r>
              <a:rPr lang="en-US" b="1" dirty="0" smtClean="0"/>
              <a:t> das </a:t>
            </a:r>
            <a:r>
              <a:rPr lang="en-US" b="1" dirty="0" err="1" smtClean="0"/>
              <a:t>partes</a:t>
            </a:r>
            <a:r>
              <a:rPr lang="en-US" b="1" dirty="0" smtClean="0"/>
              <a:t> </a:t>
            </a:r>
            <a:r>
              <a:rPr lang="en-US" b="1" dirty="0" err="1" smtClean="0"/>
              <a:t>componentes</a:t>
            </a:r>
            <a:r>
              <a:rPr lang="en-US" b="1" dirty="0" smtClean="0"/>
              <a:t> de </a:t>
            </a:r>
            <a:r>
              <a:rPr lang="en-US" b="1" dirty="0" err="1" smtClean="0"/>
              <a:t>uma</a:t>
            </a:r>
            <a:r>
              <a:rPr lang="en-US" b="1" dirty="0" smtClean="0"/>
              <a:t> </a:t>
            </a:r>
            <a:r>
              <a:rPr lang="en-US" b="1" dirty="0" err="1" smtClean="0"/>
              <a:t>elocução</a:t>
            </a:r>
            <a:r>
              <a:rPr lang="en-US" b="1" dirty="0" smtClean="0"/>
              <a:t> a </a:t>
            </a:r>
            <a:r>
              <a:rPr lang="en-US" b="1" dirty="0" err="1" smtClean="0"/>
              <a:t>ocorrrer</a:t>
            </a:r>
            <a:r>
              <a:rPr lang="en-US" b="1" dirty="0" smtClean="0"/>
              <a:t> </a:t>
            </a:r>
            <a:r>
              <a:rPr lang="en-US" b="1" dirty="0" err="1" smtClean="0"/>
              <a:t>num</a:t>
            </a:r>
            <a:r>
              <a:rPr lang="en-US" b="1" dirty="0" smtClean="0"/>
              <a:t> </a:t>
            </a:r>
            <a:r>
              <a:rPr lang="en-US" b="1" dirty="0" err="1" smtClean="0"/>
              <a:t>jogo</a:t>
            </a:r>
            <a:r>
              <a:rPr lang="en-US" b="1" dirty="0" smtClean="0"/>
              <a:t> </a:t>
            </a:r>
            <a:r>
              <a:rPr lang="en-US" b="1" dirty="0" err="1" smtClean="0"/>
              <a:t>num</a:t>
            </a:r>
            <a:r>
              <a:rPr lang="en-US" b="1" dirty="0" smtClean="0"/>
              <a:t> </a:t>
            </a:r>
            <a:r>
              <a:rPr lang="en-US" b="1" dirty="0" err="1" smtClean="0"/>
              <a:t>todo</a:t>
            </a:r>
            <a:r>
              <a:rPr lang="en-US" b="1" dirty="0" smtClean="0"/>
              <a:t> </a:t>
            </a:r>
            <a:r>
              <a:rPr lang="en-US" b="1" dirty="0" err="1" smtClean="0"/>
              <a:t>composicional</a:t>
            </a:r>
            <a:r>
              <a:rPr lang="en-US" b="1" dirty="0" smtClean="0"/>
              <a:t>, </a:t>
            </a:r>
            <a:r>
              <a:rPr lang="en-US" b="1" dirty="0" err="1" smtClean="0"/>
              <a:t>não</a:t>
            </a:r>
            <a:r>
              <a:rPr lang="en-US" b="1" dirty="0" smtClean="0"/>
              <a:t> é </a:t>
            </a:r>
            <a:r>
              <a:rPr lang="en-US" b="1" dirty="0" err="1" smtClean="0"/>
              <a:t>condição</a:t>
            </a:r>
            <a:r>
              <a:rPr lang="en-US" b="1" dirty="0" smtClean="0"/>
              <a:t> </a:t>
            </a:r>
            <a:r>
              <a:rPr lang="en-US" b="1" dirty="0" err="1" smtClean="0"/>
              <a:t>suficiente</a:t>
            </a:r>
            <a:r>
              <a:rPr lang="en-US" b="1" dirty="0" smtClean="0"/>
              <a:t> </a:t>
            </a:r>
            <a:r>
              <a:rPr lang="en-US" b="1" dirty="0" err="1" smtClean="0"/>
              <a:t>para</a:t>
            </a:r>
            <a:r>
              <a:rPr lang="en-US" b="1" dirty="0" smtClean="0"/>
              <a:t> se </a:t>
            </a:r>
            <a:r>
              <a:rPr lang="en-US" b="1" dirty="0" err="1" smtClean="0"/>
              <a:t>conhecer</a:t>
            </a:r>
            <a:r>
              <a:rPr lang="en-US" b="1" dirty="0" smtClean="0"/>
              <a:t> o </a:t>
            </a:r>
            <a:r>
              <a:rPr lang="en-US" b="1" dirty="0" err="1" smtClean="0"/>
              <a:t>pensamento</a:t>
            </a:r>
            <a:r>
              <a:rPr lang="en-US" b="1" dirty="0" smtClean="0"/>
              <a:t> </a:t>
            </a:r>
            <a:r>
              <a:rPr lang="en-US" b="1" dirty="0" err="1" smtClean="0"/>
              <a:t>expresso</a:t>
            </a:r>
            <a:r>
              <a:rPr lang="en-US" b="1" dirty="0" smtClean="0"/>
              <a:t> </a:t>
            </a:r>
            <a:r>
              <a:rPr lang="en-US" b="1" dirty="0" err="1" smtClean="0"/>
              <a:t>pela</a:t>
            </a:r>
            <a:r>
              <a:rPr lang="en-US" b="1" dirty="0" smtClean="0"/>
              <a:t> </a:t>
            </a:r>
            <a:r>
              <a:rPr lang="en-US" b="1" dirty="0" err="1" smtClean="0"/>
              <a:t>elocução</a:t>
            </a:r>
            <a:r>
              <a:rPr lang="en-US" dirty="0" smtClean="0"/>
              <a:t>.</a:t>
            </a:r>
          </a:p>
          <a:p>
            <a:pPr marL="68580" indent="0" algn="just">
              <a:buNone/>
            </a:pPr>
            <a:r>
              <a:rPr lang="en-US" dirty="0" smtClean="0"/>
              <a:t> </a:t>
            </a:r>
            <a:r>
              <a:rPr lang="en-US" b="1" i="1" dirty="0" smtClean="0"/>
              <a:t>  </a:t>
            </a:r>
            <a:endParaRPr lang="en-US" b="1" i="1" dirty="0"/>
          </a:p>
        </p:txBody>
      </p:sp>
    </p:spTree>
    <p:extLst>
      <p:ext uri="{BB962C8B-B14F-4D97-AF65-F5344CB8AC3E}">
        <p14:creationId xmlns:p14="http://schemas.microsoft.com/office/powerpoint/2010/main" xmlns="" val="726042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43492" y="908720"/>
            <a:ext cx="7128908" cy="4923909"/>
          </a:xfrm>
        </p:spPr>
        <p:txBody>
          <a:bodyPr/>
          <a:lstStyle/>
          <a:p>
            <a:r>
              <a:rPr lang="en-US" dirty="0" smtClean="0"/>
              <a:t>O </a:t>
            </a:r>
            <a:r>
              <a:rPr lang="en-US" dirty="0" err="1" smtClean="0"/>
              <a:t>último</a:t>
            </a:r>
            <a:r>
              <a:rPr lang="en-US" dirty="0" smtClean="0"/>
              <a:t> </a:t>
            </a:r>
            <a:r>
              <a:rPr lang="en-US" dirty="0" err="1" smtClean="0"/>
              <a:t>ponto</a:t>
            </a:r>
            <a:r>
              <a:rPr lang="en-US" dirty="0"/>
              <a:t> </a:t>
            </a:r>
            <a:r>
              <a:rPr lang="en-US" dirty="0" smtClean="0"/>
              <a:t>é o </a:t>
            </a:r>
            <a:r>
              <a:rPr lang="en-US" dirty="0" err="1" smtClean="0"/>
              <a:t>caso</a:t>
            </a:r>
            <a:r>
              <a:rPr lang="en-US" dirty="0" smtClean="0"/>
              <a:t> </a:t>
            </a:r>
            <a:r>
              <a:rPr lang="en-US" dirty="0" err="1" smtClean="0"/>
              <a:t>por</a:t>
            </a:r>
            <a:r>
              <a:rPr lang="en-US" dirty="0" smtClean="0"/>
              <a:t> </a:t>
            </a:r>
            <a:r>
              <a:rPr lang="en-US" dirty="0" err="1" smtClean="0"/>
              <a:t>duas</a:t>
            </a:r>
            <a:r>
              <a:rPr lang="en-US" dirty="0" smtClean="0"/>
              <a:t> </a:t>
            </a:r>
            <a:r>
              <a:rPr lang="en-US" dirty="0" err="1" smtClean="0"/>
              <a:t>razões</a:t>
            </a:r>
            <a:r>
              <a:rPr lang="en-US" dirty="0" smtClean="0"/>
              <a:t>:</a:t>
            </a:r>
          </a:p>
          <a:p>
            <a:endParaRPr lang="en-US" dirty="0" smtClean="0"/>
          </a:p>
          <a:p>
            <a:pPr marL="365760" lvl="1" indent="0" algn="just">
              <a:buNone/>
            </a:pPr>
            <a:r>
              <a:rPr lang="en-US" dirty="0" smtClean="0"/>
              <a:t>1. </a:t>
            </a:r>
            <a:r>
              <a:rPr lang="en-US" sz="2400" dirty="0" smtClean="0"/>
              <a:t>Uma </a:t>
            </a:r>
            <a:r>
              <a:rPr lang="en-US" sz="2400" dirty="0" err="1" smtClean="0"/>
              <a:t>única</a:t>
            </a:r>
            <a:r>
              <a:rPr lang="en-US" sz="2400" dirty="0" smtClean="0"/>
              <a:t> </a:t>
            </a:r>
            <a:r>
              <a:rPr lang="en-US" sz="2400" dirty="0" err="1" smtClean="0"/>
              <a:t>expressão</a:t>
            </a:r>
            <a:r>
              <a:rPr lang="en-US" sz="2400" dirty="0" smtClean="0"/>
              <a:t> </a:t>
            </a:r>
            <a:r>
              <a:rPr lang="en-US" sz="2400" dirty="0" err="1" smtClean="0"/>
              <a:t>referencial</a:t>
            </a:r>
            <a:r>
              <a:rPr lang="en-US" sz="2400" dirty="0" smtClean="0"/>
              <a:t> (</a:t>
            </a:r>
            <a:r>
              <a:rPr lang="en-US" sz="2400" dirty="0" err="1" smtClean="0"/>
              <a:t>seja</a:t>
            </a:r>
            <a:r>
              <a:rPr lang="en-US" sz="2400" dirty="0" smtClean="0"/>
              <a:t> o </a:t>
            </a:r>
            <a:r>
              <a:rPr lang="en-US" sz="2400" dirty="0" err="1" smtClean="0"/>
              <a:t>predicado</a:t>
            </a:r>
            <a:r>
              <a:rPr lang="en-US" sz="2400" dirty="0" smtClean="0"/>
              <a:t> “_é </a:t>
            </a:r>
            <a:r>
              <a:rPr lang="en-US" sz="2400" dirty="0" err="1" smtClean="0"/>
              <a:t>verde</a:t>
            </a:r>
            <a:r>
              <a:rPr lang="en-US" sz="2400" dirty="0" smtClean="0"/>
              <a:t>”) </a:t>
            </a:r>
            <a:r>
              <a:rPr lang="en-US" sz="2400" dirty="0" err="1" smtClean="0"/>
              <a:t>não</a:t>
            </a:r>
            <a:r>
              <a:rPr lang="en-US" sz="2400" dirty="0" smtClean="0"/>
              <a:t> </a:t>
            </a:r>
            <a:r>
              <a:rPr lang="en-US" sz="2400" dirty="0" err="1" smtClean="0"/>
              <a:t>refere</a:t>
            </a:r>
            <a:r>
              <a:rPr lang="en-US" sz="2400" dirty="0" smtClean="0"/>
              <a:t> o </a:t>
            </a:r>
            <a:r>
              <a:rPr lang="en-US" sz="2400" dirty="0" err="1" smtClean="0"/>
              <a:t>mesmo</a:t>
            </a:r>
            <a:r>
              <a:rPr lang="en-US" sz="2400" dirty="0" smtClean="0"/>
              <a:t> </a:t>
            </a:r>
            <a:r>
              <a:rPr lang="en-US" sz="2400" dirty="0" err="1" smtClean="0"/>
              <a:t>em</a:t>
            </a:r>
            <a:r>
              <a:rPr lang="en-US" sz="2400" dirty="0" smtClean="0"/>
              <a:t> </a:t>
            </a:r>
            <a:r>
              <a:rPr lang="en-US" sz="2400" dirty="0" err="1" smtClean="0"/>
              <a:t>todo</a:t>
            </a:r>
            <a:r>
              <a:rPr lang="en-US" sz="2400" dirty="0" smtClean="0"/>
              <a:t> e </a:t>
            </a:r>
            <a:r>
              <a:rPr lang="en-US" sz="2400" dirty="0" err="1" smtClean="0"/>
              <a:t>cada</a:t>
            </a:r>
            <a:r>
              <a:rPr lang="en-US" sz="2400" dirty="0" smtClean="0"/>
              <a:t> </a:t>
            </a:r>
            <a:r>
              <a:rPr lang="en-US" sz="2400" dirty="0" err="1" smtClean="0"/>
              <a:t>jogo</a:t>
            </a:r>
            <a:r>
              <a:rPr lang="en-US" sz="2400" dirty="0" smtClean="0"/>
              <a:t> de </a:t>
            </a:r>
            <a:r>
              <a:rPr lang="en-US" sz="2400" dirty="0" err="1" smtClean="0"/>
              <a:t>linguagem</a:t>
            </a:r>
            <a:r>
              <a:rPr lang="en-US" sz="2400" dirty="0" smtClean="0"/>
              <a:t> </a:t>
            </a:r>
            <a:r>
              <a:rPr lang="en-US" sz="2400" dirty="0" err="1" smtClean="0"/>
              <a:t>em</a:t>
            </a:r>
            <a:r>
              <a:rPr lang="en-US" sz="2400" dirty="0" smtClean="0"/>
              <a:t> </a:t>
            </a:r>
            <a:r>
              <a:rPr lang="en-US" sz="2400" dirty="0" err="1" smtClean="0"/>
              <a:t>que</a:t>
            </a:r>
            <a:r>
              <a:rPr lang="en-US" sz="2400" dirty="0" smtClean="0"/>
              <a:t> </a:t>
            </a:r>
            <a:r>
              <a:rPr lang="en-US" sz="2400" dirty="0" err="1" smtClean="0"/>
              <a:t>pode</a:t>
            </a:r>
            <a:r>
              <a:rPr lang="en-US" sz="2400" dirty="0" smtClean="0"/>
              <a:t> </a:t>
            </a:r>
            <a:r>
              <a:rPr lang="en-US" sz="2400" dirty="0" err="1" smtClean="0"/>
              <a:t>figurar</a:t>
            </a:r>
            <a:r>
              <a:rPr lang="en-US" sz="2400" dirty="0" smtClean="0"/>
              <a:t>. </a:t>
            </a:r>
            <a:r>
              <a:rPr lang="en-US" sz="2400" dirty="0" err="1" smtClean="0"/>
              <a:t>Diferentes</a:t>
            </a:r>
            <a:r>
              <a:rPr lang="en-US" sz="2400" dirty="0" smtClean="0"/>
              <a:t> </a:t>
            </a:r>
            <a:r>
              <a:rPr lang="en-US" sz="2400" dirty="0" err="1" smtClean="0"/>
              <a:t>jogos</a:t>
            </a:r>
            <a:r>
              <a:rPr lang="en-US" sz="2400" dirty="0" smtClean="0"/>
              <a:t> </a:t>
            </a:r>
            <a:r>
              <a:rPr lang="en-US" sz="2400" dirty="0" err="1" smtClean="0"/>
              <a:t>podem</a:t>
            </a:r>
            <a:r>
              <a:rPr lang="en-US" sz="2400" dirty="0" smtClean="0"/>
              <a:t> </a:t>
            </a:r>
            <a:r>
              <a:rPr lang="en-US" sz="2400" dirty="0" err="1" smtClean="0"/>
              <a:t>conter</a:t>
            </a:r>
            <a:r>
              <a:rPr lang="en-US" sz="2400" dirty="0" smtClean="0"/>
              <a:t> </a:t>
            </a:r>
            <a:r>
              <a:rPr lang="en-US" sz="2400" dirty="0" err="1" smtClean="0"/>
              <a:t>elocuções</a:t>
            </a:r>
            <a:r>
              <a:rPr lang="en-US" sz="2400" dirty="0" smtClean="0"/>
              <a:t> da </a:t>
            </a:r>
            <a:r>
              <a:rPr lang="en-US" sz="2400" dirty="0" err="1" smtClean="0"/>
              <a:t>mesma</a:t>
            </a:r>
            <a:r>
              <a:rPr lang="en-US" sz="2400" dirty="0" smtClean="0"/>
              <a:t> </a:t>
            </a:r>
            <a:r>
              <a:rPr lang="en-US" sz="2400" dirty="0" err="1" smtClean="0"/>
              <a:t>frase-tipo</a:t>
            </a:r>
            <a:r>
              <a:rPr lang="en-US" sz="2400" dirty="0" smtClean="0"/>
              <a:t> “Este </a:t>
            </a:r>
            <a:r>
              <a:rPr lang="en-US" sz="2400" dirty="0" err="1" smtClean="0"/>
              <a:t>prédio</a:t>
            </a:r>
            <a:r>
              <a:rPr lang="en-US" sz="2400" dirty="0" smtClean="0"/>
              <a:t> é </a:t>
            </a:r>
            <a:r>
              <a:rPr lang="en-US" sz="2400" dirty="0" err="1" smtClean="0"/>
              <a:t>verde</a:t>
            </a:r>
            <a:r>
              <a:rPr lang="en-US" sz="2400" dirty="0" smtClean="0"/>
              <a:t>” </a:t>
            </a:r>
            <a:r>
              <a:rPr lang="en-US" sz="2400" dirty="0" err="1" smtClean="0"/>
              <a:t>que</a:t>
            </a:r>
            <a:r>
              <a:rPr lang="en-US" sz="2400" dirty="0" smtClean="0"/>
              <a:t>, </a:t>
            </a:r>
            <a:r>
              <a:rPr lang="en-US" sz="2400" b="1" dirty="0" err="1" smtClean="0"/>
              <a:t>ao</a:t>
            </a:r>
            <a:r>
              <a:rPr lang="en-US" sz="2400" b="1" dirty="0" smtClean="0"/>
              <a:t> </a:t>
            </a:r>
            <a:r>
              <a:rPr lang="en-US" sz="2400" b="1" dirty="0" err="1" smtClean="0"/>
              <a:t>abrigo</a:t>
            </a:r>
            <a:r>
              <a:rPr lang="en-US" sz="2400" b="1" dirty="0" smtClean="0"/>
              <a:t> de </a:t>
            </a:r>
            <a:r>
              <a:rPr lang="en-US" sz="2400" b="1" dirty="0" err="1" smtClean="0"/>
              <a:t>difrentes</a:t>
            </a:r>
            <a:r>
              <a:rPr lang="en-US" sz="2400" b="1" dirty="0" smtClean="0"/>
              <a:t> </a:t>
            </a:r>
            <a:r>
              <a:rPr lang="en-US" sz="2400" b="1" dirty="0" err="1" smtClean="0"/>
              <a:t>regras</a:t>
            </a:r>
            <a:r>
              <a:rPr lang="en-US" sz="2400" b="1" dirty="0" smtClean="0"/>
              <a:t>, </a:t>
            </a:r>
            <a:r>
              <a:rPr lang="en-US" sz="2400" b="1" dirty="0" err="1" smtClean="0"/>
              <a:t>determinarão</a:t>
            </a:r>
            <a:r>
              <a:rPr lang="en-US" sz="2400" b="1" dirty="0" smtClean="0"/>
              <a:t> </a:t>
            </a:r>
            <a:r>
              <a:rPr lang="en-US" sz="2400" b="1" dirty="0" err="1" smtClean="0"/>
              <a:t>diferentes</a:t>
            </a:r>
            <a:r>
              <a:rPr lang="en-US" sz="2400" b="1" dirty="0" smtClean="0"/>
              <a:t> </a:t>
            </a:r>
            <a:r>
              <a:rPr lang="en-US" sz="2400" b="1" dirty="0" err="1" smtClean="0"/>
              <a:t>condições</a:t>
            </a:r>
            <a:r>
              <a:rPr lang="en-US" sz="2400" b="1" dirty="0" smtClean="0"/>
              <a:t> de correcção. </a:t>
            </a:r>
          </a:p>
          <a:p>
            <a:pPr marL="822960" lvl="1" indent="-457200" algn="just">
              <a:buFont typeface="+mj-lt"/>
              <a:buAutoNum type="arabicPeriod"/>
            </a:pPr>
            <a:endParaRPr lang="en-US" b="1" dirty="0"/>
          </a:p>
          <a:p>
            <a:pPr marL="822960" lvl="1" indent="-457200" algn="just">
              <a:buFont typeface="+mj-lt"/>
              <a:buAutoNum type="arabicPeriod"/>
            </a:pPr>
            <a:endParaRPr lang="en-US" b="1" dirty="0" smtClean="0"/>
          </a:p>
          <a:p>
            <a:pPr marL="365760" lvl="1" indent="0" algn="just">
              <a:buNone/>
            </a:pPr>
            <a:endParaRPr lang="en-US" b="1" dirty="0"/>
          </a:p>
          <a:p>
            <a:pPr marL="822960" lvl="1" indent="-457200" algn="just">
              <a:buFont typeface="+mj-lt"/>
              <a:buAutoNum type="arabicPeriod"/>
            </a:pPr>
            <a:endParaRPr lang="en-US" b="1" dirty="0" smtClean="0"/>
          </a:p>
          <a:p>
            <a:pPr marL="822960" lvl="1" indent="-457200" algn="just">
              <a:buFont typeface="+mj-lt"/>
              <a:buAutoNum type="arabicPeriod"/>
            </a:pPr>
            <a:endParaRPr lang="en-US" b="1" dirty="0"/>
          </a:p>
          <a:p>
            <a:pPr marL="822960" lvl="1" indent="-457200" algn="just">
              <a:buFont typeface="+mj-lt"/>
              <a:buAutoNum type="arabicPeriod"/>
            </a:pPr>
            <a:endParaRPr lang="en-US" b="1" dirty="0" smtClean="0"/>
          </a:p>
          <a:p>
            <a:pPr marL="822960" lvl="1" indent="-457200" algn="just">
              <a:buFont typeface="+mj-lt"/>
              <a:buAutoNum type="arabicPeriod"/>
            </a:pPr>
            <a:endParaRPr lang="en-US" b="1" dirty="0"/>
          </a:p>
          <a:p>
            <a:pPr marL="822960" lvl="1" indent="-457200" algn="just">
              <a:buFont typeface="+mj-lt"/>
              <a:buAutoNum type="arabicPeriod"/>
            </a:pPr>
            <a:endParaRPr lang="en-US" b="1" dirty="0" smtClean="0"/>
          </a:p>
          <a:p>
            <a:pPr marL="822960" lvl="1" indent="-457200" algn="just">
              <a:buFont typeface="+mj-lt"/>
              <a:buAutoNum type="arabicPeriod"/>
            </a:pPr>
            <a:endParaRPr lang="en-US" b="1" dirty="0"/>
          </a:p>
          <a:p>
            <a:pPr marL="822960" lvl="1" indent="-457200" algn="just">
              <a:buFont typeface="+mj-lt"/>
              <a:buAutoNum type="arabicPeriod"/>
            </a:pPr>
            <a:endParaRPr lang="en-US" b="1" dirty="0" smtClean="0"/>
          </a:p>
          <a:p>
            <a:pPr marL="822960" lvl="1" indent="-457200" algn="just">
              <a:buFont typeface="+mj-lt"/>
              <a:buAutoNum type="arabicPeriod"/>
            </a:pPr>
            <a:endParaRPr lang="en-US" b="1" dirty="0"/>
          </a:p>
        </p:txBody>
      </p:sp>
    </p:spTree>
    <p:extLst>
      <p:ext uri="{BB962C8B-B14F-4D97-AF65-F5344CB8AC3E}">
        <p14:creationId xmlns:p14="http://schemas.microsoft.com/office/powerpoint/2010/main" xmlns="" val="3858153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755576" y="548680"/>
            <a:ext cx="7776864" cy="5832648"/>
          </a:xfrm>
        </p:spPr>
        <p:txBody>
          <a:bodyPr>
            <a:normAutofit fontScale="92500" lnSpcReduction="20000"/>
          </a:bodyPr>
          <a:lstStyle/>
          <a:p>
            <a:pPr algn="just"/>
            <a:endParaRPr lang="en-US" dirty="0"/>
          </a:p>
          <a:p>
            <a:pPr marL="68580" indent="0" algn="just">
              <a:buNone/>
            </a:pPr>
            <a:r>
              <a:rPr lang="en-US" dirty="0" smtClean="0"/>
              <a:t> </a:t>
            </a:r>
            <a:r>
              <a:rPr lang="en-US" sz="2600" dirty="0" smtClean="0"/>
              <a:t>2. </a:t>
            </a:r>
            <a:r>
              <a:rPr lang="en-US" sz="2600" dirty="0" err="1" smtClean="0"/>
              <a:t>Dentro</a:t>
            </a:r>
            <a:r>
              <a:rPr lang="en-US" sz="2600" dirty="0" smtClean="0"/>
              <a:t> de um </a:t>
            </a:r>
            <a:r>
              <a:rPr lang="en-US" sz="2600" dirty="0" err="1" smtClean="0"/>
              <a:t>mesmo</a:t>
            </a:r>
            <a:r>
              <a:rPr lang="en-US" sz="2600" dirty="0" smtClean="0"/>
              <a:t> </a:t>
            </a:r>
            <a:r>
              <a:rPr lang="en-US" sz="2600" dirty="0" err="1" smtClean="0"/>
              <a:t>jogo</a:t>
            </a:r>
            <a:r>
              <a:rPr lang="en-US" sz="2600" dirty="0" smtClean="0"/>
              <a:t> de </a:t>
            </a:r>
            <a:r>
              <a:rPr lang="en-US" sz="2600" dirty="0" err="1" smtClean="0"/>
              <a:t>linguagem</a:t>
            </a:r>
            <a:r>
              <a:rPr lang="en-US" sz="2600" dirty="0" smtClean="0"/>
              <a:t>, </a:t>
            </a:r>
            <a:r>
              <a:rPr lang="en-US" sz="2600" dirty="0" err="1" smtClean="0"/>
              <a:t>há</a:t>
            </a:r>
            <a:r>
              <a:rPr lang="en-US" sz="2600" dirty="0" smtClean="0"/>
              <a:t> </a:t>
            </a:r>
            <a:r>
              <a:rPr lang="en-US" sz="2600" b="1" dirty="0" err="1" smtClean="0"/>
              <a:t>espaço</a:t>
            </a:r>
            <a:r>
              <a:rPr lang="en-US" sz="2600" b="1" dirty="0" smtClean="0"/>
              <a:t> de </a:t>
            </a:r>
            <a:r>
              <a:rPr lang="en-US" sz="2600" b="1" dirty="0" err="1" smtClean="0"/>
              <a:t>interpretação</a:t>
            </a:r>
            <a:r>
              <a:rPr lang="en-US" sz="2600" b="1" dirty="0" smtClean="0"/>
              <a:t> </a:t>
            </a:r>
            <a:r>
              <a:rPr lang="en-US" sz="2600" dirty="0" err="1" smtClean="0"/>
              <a:t>para</a:t>
            </a:r>
            <a:r>
              <a:rPr lang="en-US" sz="2600" dirty="0" smtClean="0"/>
              <a:t> o </a:t>
            </a:r>
            <a:r>
              <a:rPr lang="en-US" sz="2600" dirty="0" err="1" smtClean="0"/>
              <a:t>conteúdo</a:t>
            </a:r>
            <a:r>
              <a:rPr lang="en-US" sz="2600" dirty="0" smtClean="0"/>
              <a:t> </a:t>
            </a:r>
            <a:r>
              <a:rPr lang="en-US" sz="2600" dirty="0" err="1" smtClean="0"/>
              <a:t>referencial</a:t>
            </a:r>
            <a:r>
              <a:rPr lang="en-US" sz="2600" dirty="0" smtClean="0"/>
              <a:t> de </a:t>
            </a:r>
            <a:r>
              <a:rPr lang="en-US" sz="2600" dirty="0" err="1" smtClean="0"/>
              <a:t>uma</a:t>
            </a:r>
            <a:r>
              <a:rPr lang="en-US" sz="2600" dirty="0" smtClean="0"/>
              <a:t> </a:t>
            </a:r>
            <a:r>
              <a:rPr lang="en-US" sz="2600" dirty="0" err="1" smtClean="0"/>
              <a:t>expressão</a:t>
            </a:r>
            <a:r>
              <a:rPr lang="en-US" sz="2600" dirty="0" smtClean="0"/>
              <a:t> singular, </a:t>
            </a:r>
            <a:r>
              <a:rPr lang="en-US" sz="2600" dirty="0" err="1" smtClean="0"/>
              <a:t>como</a:t>
            </a:r>
            <a:r>
              <a:rPr lang="en-US" sz="2600" dirty="0" smtClean="0"/>
              <a:t> o </a:t>
            </a:r>
            <a:r>
              <a:rPr lang="en-US" sz="2600" dirty="0" err="1" smtClean="0"/>
              <a:t>predicado</a:t>
            </a:r>
            <a:r>
              <a:rPr lang="en-US" sz="2600" dirty="0" smtClean="0"/>
              <a:t> “_é </a:t>
            </a:r>
            <a:r>
              <a:rPr lang="en-US" sz="2600" dirty="0" err="1" smtClean="0"/>
              <a:t>verde</a:t>
            </a:r>
            <a:r>
              <a:rPr lang="en-US" sz="2600" dirty="0" smtClean="0"/>
              <a:t>” </a:t>
            </a:r>
            <a:r>
              <a:rPr lang="en-US" sz="2600" dirty="0" err="1" smtClean="0"/>
              <a:t>ou</a:t>
            </a:r>
            <a:r>
              <a:rPr lang="en-US" sz="2600" dirty="0" smtClean="0"/>
              <a:t> um </a:t>
            </a:r>
            <a:r>
              <a:rPr lang="en-US" sz="2600" dirty="0" err="1" smtClean="0"/>
              <a:t>nome</a:t>
            </a:r>
            <a:r>
              <a:rPr lang="en-US" sz="2600" dirty="0" smtClean="0"/>
              <a:t> </a:t>
            </a:r>
            <a:r>
              <a:rPr lang="en-US" sz="2600" b="1" dirty="0" smtClean="0"/>
              <a:t>a</a:t>
            </a:r>
            <a:r>
              <a:rPr lang="en-US" sz="2600" dirty="0" smtClean="0"/>
              <a:t> </a:t>
            </a:r>
            <a:r>
              <a:rPr lang="en-US" sz="2600" dirty="0" err="1" smtClean="0"/>
              <a:t>para</a:t>
            </a:r>
            <a:r>
              <a:rPr lang="en-US" sz="2600" dirty="0" smtClean="0"/>
              <a:t> o </a:t>
            </a:r>
            <a:r>
              <a:rPr lang="en-US" sz="2600" dirty="0" err="1" smtClean="0"/>
              <a:t>o</a:t>
            </a:r>
            <a:r>
              <a:rPr lang="en-US" sz="2600" dirty="0" smtClean="0"/>
              <a:t> objecto </a:t>
            </a:r>
            <a:r>
              <a:rPr lang="en-US" sz="2600" b="1" dirty="0" smtClean="0"/>
              <a:t>A</a:t>
            </a:r>
            <a:r>
              <a:rPr lang="en-US" sz="2600" dirty="0" smtClean="0"/>
              <a:t>. </a:t>
            </a:r>
          </a:p>
          <a:p>
            <a:pPr marL="68580" indent="0" algn="just">
              <a:buNone/>
            </a:pPr>
            <a:endParaRPr lang="en-US" sz="2600" dirty="0" smtClean="0"/>
          </a:p>
          <a:p>
            <a:pPr marL="68580" indent="0" algn="just">
              <a:buNone/>
            </a:pPr>
            <a:r>
              <a:rPr lang="en-US" sz="2600" dirty="0" err="1" smtClean="0"/>
              <a:t>Mesmo</a:t>
            </a:r>
            <a:r>
              <a:rPr lang="en-US" sz="2600" dirty="0" smtClean="0"/>
              <a:t> </a:t>
            </a:r>
            <a:r>
              <a:rPr lang="en-US" sz="2600" dirty="0" err="1" smtClean="0"/>
              <a:t>para</a:t>
            </a:r>
            <a:r>
              <a:rPr lang="en-US" sz="2600" dirty="0" smtClean="0"/>
              <a:t> </a:t>
            </a:r>
            <a:r>
              <a:rPr lang="en-US" sz="2600" dirty="0" err="1" smtClean="0"/>
              <a:t>fixar</a:t>
            </a:r>
            <a:r>
              <a:rPr lang="en-US" sz="2600" dirty="0" smtClean="0"/>
              <a:t> as </a:t>
            </a:r>
            <a:r>
              <a:rPr lang="en-US" sz="2600" dirty="0" err="1" smtClean="0"/>
              <a:t>condições</a:t>
            </a:r>
            <a:r>
              <a:rPr lang="en-US" sz="2600" dirty="0" smtClean="0"/>
              <a:t> de correcção de </a:t>
            </a:r>
            <a:r>
              <a:rPr lang="en-US" sz="2600" b="1" dirty="0" smtClean="0"/>
              <a:t>um </a:t>
            </a:r>
            <a:r>
              <a:rPr lang="en-US" sz="2600" b="1" dirty="0" err="1" smtClean="0"/>
              <a:t>único</a:t>
            </a:r>
            <a:r>
              <a:rPr lang="en-US" sz="2600" b="1" dirty="0" smtClean="0"/>
              <a:t> </a:t>
            </a:r>
            <a:r>
              <a:rPr lang="en-US" sz="2600" b="1" dirty="0" err="1" smtClean="0"/>
              <a:t>movimento</a:t>
            </a:r>
            <a:r>
              <a:rPr lang="en-US" sz="2600" b="1" dirty="0" smtClean="0"/>
              <a:t> </a:t>
            </a:r>
            <a:r>
              <a:rPr lang="en-US" sz="2600" b="1" dirty="0" err="1" smtClean="0"/>
              <a:t>dentro</a:t>
            </a:r>
            <a:r>
              <a:rPr lang="en-US" sz="2600" b="1" dirty="0" smtClean="0"/>
              <a:t> de um </a:t>
            </a:r>
            <a:r>
              <a:rPr lang="en-US" sz="2600" b="1" dirty="0" err="1" smtClean="0"/>
              <a:t>único</a:t>
            </a:r>
            <a:r>
              <a:rPr lang="en-US" sz="2600" b="1" dirty="0" smtClean="0"/>
              <a:t> </a:t>
            </a:r>
            <a:r>
              <a:rPr lang="en-US" sz="2600" b="1" dirty="0" err="1" smtClean="0"/>
              <a:t>jogo</a:t>
            </a:r>
            <a:r>
              <a:rPr lang="en-US" sz="2600" b="1" dirty="0" smtClean="0"/>
              <a:t> de </a:t>
            </a:r>
            <a:r>
              <a:rPr lang="en-US" sz="2600" b="1" dirty="0" err="1" smtClean="0"/>
              <a:t>linguagem</a:t>
            </a:r>
            <a:r>
              <a:rPr lang="en-US" sz="2600" b="1" dirty="0" smtClean="0"/>
              <a:t> </a:t>
            </a:r>
            <a:r>
              <a:rPr lang="en-US" sz="2600" dirty="0" smtClean="0"/>
              <a:t>– </a:t>
            </a:r>
            <a:r>
              <a:rPr lang="en-US" sz="2600" dirty="0" err="1" smtClean="0"/>
              <a:t>constituído</a:t>
            </a:r>
            <a:r>
              <a:rPr lang="en-US" sz="2600" dirty="0" smtClean="0"/>
              <a:t> </a:t>
            </a:r>
            <a:r>
              <a:rPr lang="en-US" sz="2600" dirty="0" err="1" smtClean="0"/>
              <a:t>pela</a:t>
            </a:r>
            <a:r>
              <a:rPr lang="en-US" sz="2600" dirty="0" smtClean="0"/>
              <a:t> </a:t>
            </a:r>
            <a:r>
              <a:rPr lang="en-US" sz="2600" dirty="0" err="1" smtClean="0"/>
              <a:t>elocução</a:t>
            </a:r>
            <a:r>
              <a:rPr lang="en-US" sz="2600" dirty="0" smtClean="0"/>
              <a:t> de “Este </a:t>
            </a:r>
            <a:r>
              <a:rPr lang="en-US" sz="2600" dirty="0" err="1" smtClean="0"/>
              <a:t>prédio</a:t>
            </a:r>
            <a:r>
              <a:rPr lang="en-US" sz="2600" dirty="0" smtClean="0"/>
              <a:t> é </a:t>
            </a:r>
            <a:r>
              <a:rPr lang="en-US" sz="2600" dirty="0" err="1" smtClean="0"/>
              <a:t>verde</a:t>
            </a:r>
            <a:r>
              <a:rPr lang="en-US" sz="2600" dirty="0" smtClean="0"/>
              <a:t>” – a soma </a:t>
            </a:r>
            <a:r>
              <a:rPr lang="en-US" sz="2600" dirty="0" err="1" smtClean="0"/>
              <a:t>composicional</a:t>
            </a:r>
            <a:r>
              <a:rPr lang="en-US" sz="2600" dirty="0" smtClean="0"/>
              <a:t> dos </a:t>
            </a:r>
            <a:r>
              <a:rPr lang="en-US" sz="2600" dirty="0" err="1" smtClean="0"/>
              <a:t>respectivos</a:t>
            </a:r>
            <a:r>
              <a:rPr lang="en-US" sz="2600" dirty="0" smtClean="0"/>
              <a:t> </a:t>
            </a:r>
            <a:r>
              <a:rPr lang="en-US" sz="2600" dirty="0" err="1" smtClean="0"/>
              <a:t>referentes</a:t>
            </a:r>
            <a:r>
              <a:rPr lang="en-US" sz="2600" dirty="0" smtClean="0"/>
              <a:t> é </a:t>
            </a:r>
            <a:r>
              <a:rPr lang="en-US" sz="2600" dirty="0" err="1" smtClean="0"/>
              <a:t>insuficiente</a:t>
            </a:r>
            <a:r>
              <a:rPr lang="en-US" sz="2600" dirty="0" smtClean="0"/>
              <a:t>. </a:t>
            </a:r>
          </a:p>
          <a:p>
            <a:pPr marL="68580" indent="0" algn="just">
              <a:buNone/>
            </a:pPr>
            <a:endParaRPr lang="en-US" sz="2600" dirty="0"/>
          </a:p>
          <a:p>
            <a:pPr marL="68580" indent="0" algn="just">
              <a:buNone/>
            </a:pPr>
            <a:r>
              <a:rPr lang="en-US" sz="2600" dirty="0" smtClean="0"/>
              <a:t>Na </a:t>
            </a:r>
            <a:r>
              <a:rPr lang="en-US" sz="2600" dirty="0" err="1" smtClean="0"/>
              <a:t>ausência</a:t>
            </a:r>
            <a:r>
              <a:rPr lang="en-US" sz="2600" dirty="0" smtClean="0"/>
              <a:t> do </a:t>
            </a:r>
            <a:r>
              <a:rPr lang="en-US" sz="2600" b="1" dirty="0" err="1" smtClean="0"/>
              <a:t>conjunto</a:t>
            </a:r>
            <a:r>
              <a:rPr lang="en-US" sz="2600" b="1" dirty="0" smtClean="0"/>
              <a:t> de </a:t>
            </a:r>
            <a:r>
              <a:rPr lang="en-US" sz="2600" b="1" dirty="0" err="1" smtClean="0"/>
              <a:t>regras</a:t>
            </a:r>
            <a:r>
              <a:rPr lang="en-US" sz="2600" b="1" dirty="0" smtClean="0"/>
              <a:t> </a:t>
            </a:r>
            <a:r>
              <a:rPr lang="en-US" sz="2600" dirty="0" err="1" smtClean="0"/>
              <a:t>que</a:t>
            </a:r>
            <a:r>
              <a:rPr lang="en-US" sz="2600" dirty="0" smtClean="0"/>
              <a:t> </a:t>
            </a:r>
            <a:r>
              <a:rPr lang="en-US" sz="2600" dirty="0" err="1" smtClean="0"/>
              <a:t>determina</a:t>
            </a:r>
            <a:r>
              <a:rPr lang="en-US" sz="2600" dirty="0" smtClean="0"/>
              <a:t> o </a:t>
            </a:r>
            <a:r>
              <a:rPr lang="en-US" sz="2600" dirty="0" err="1" smtClean="0"/>
              <a:t>jogo</a:t>
            </a:r>
            <a:r>
              <a:rPr lang="en-US" sz="2600" dirty="0" smtClean="0"/>
              <a:t> de </a:t>
            </a:r>
            <a:r>
              <a:rPr lang="en-US" sz="2600" dirty="0" err="1" smtClean="0"/>
              <a:t>linguagem</a:t>
            </a:r>
            <a:r>
              <a:rPr lang="en-US" sz="2600" dirty="0" smtClean="0"/>
              <a:t> </a:t>
            </a:r>
            <a:r>
              <a:rPr lang="en-US" sz="2600" dirty="0" err="1" smtClean="0"/>
              <a:t>em</a:t>
            </a:r>
            <a:r>
              <a:rPr lang="en-US" sz="2600" dirty="0" smtClean="0"/>
              <a:t> </a:t>
            </a:r>
            <a:r>
              <a:rPr lang="en-US" sz="2600" dirty="0" err="1" smtClean="0"/>
              <a:t>questão</a:t>
            </a:r>
            <a:r>
              <a:rPr lang="en-US" sz="2600" dirty="0" smtClean="0"/>
              <a:t> e </a:t>
            </a:r>
            <a:r>
              <a:rPr lang="en-US" sz="2600" dirty="0" err="1" smtClean="0"/>
              <a:t>até</a:t>
            </a:r>
            <a:r>
              <a:rPr lang="en-US" sz="2600" dirty="0" smtClean="0"/>
              <a:t> de </a:t>
            </a:r>
            <a:r>
              <a:rPr lang="en-US" sz="2600" dirty="0" err="1" smtClean="0"/>
              <a:t>alguma</a:t>
            </a:r>
            <a:r>
              <a:rPr lang="en-US" sz="2600" dirty="0" smtClean="0"/>
              <a:t> </a:t>
            </a:r>
            <a:r>
              <a:rPr lang="en-US" sz="2600" b="1" dirty="0" err="1" smtClean="0"/>
              <a:t>prática</a:t>
            </a:r>
            <a:r>
              <a:rPr lang="en-US" sz="2600" b="1" dirty="0" smtClean="0"/>
              <a:t> </a:t>
            </a:r>
            <a:r>
              <a:rPr lang="en-US" sz="2600" b="1" dirty="0" err="1" smtClean="0"/>
              <a:t>efectiva</a:t>
            </a:r>
            <a:r>
              <a:rPr lang="en-US" sz="2600" b="1" dirty="0" smtClean="0"/>
              <a:t> </a:t>
            </a:r>
            <a:r>
              <a:rPr lang="en-US" sz="2600" dirty="0" smtClean="0"/>
              <a:t>do </a:t>
            </a:r>
            <a:r>
              <a:rPr lang="en-US" sz="2600" dirty="0" err="1" smtClean="0"/>
              <a:t>mesmo</a:t>
            </a:r>
            <a:r>
              <a:rPr lang="en-US" sz="2600" dirty="0" smtClean="0"/>
              <a:t>, </a:t>
            </a:r>
            <a:r>
              <a:rPr lang="en-US" sz="2600" dirty="0" err="1" smtClean="0"/>
              <a:t>não</a:t>
            </a:r>
            <a:r>
              <a:rPr lang="en-US" sz="2600" dirty="0" smtClean="0"/>
              <a:t> </a:t>
            </a:r>
            <a:r>
              <a:rPr lang="en-US" sz="2600" dirty="0" err="1" smtClean="0"/>
              <a:t>disporemos</a:t>
            </a:r>
            <a:r>
              <a:rPr lang="en-US" sz="2600" dirty="0" smtClean="0"/>
              <a:t> de </a:t>
            </a:r>
            <a:r>
              <a:rPr lang="en-US" sz="2600" dirty="0" err="1" smtClean="0"/>
              <a:t>mais</a:t>
            </a:r>
            <a:r>
              <a:rPr lang="en-US" sz="2600" dirty="0" smtClean="0"/>
              <a:t> do </a:t>
            </a:r>
            <a:r>
              <a:rPr lang="en-US" sz="2600" dirty="0" err="1" smtClean="0"/>
              <a:t>que</a:t>
            </a:r>
            <a:r>
              <a:rPr lang="en-US" sz="2600" dirty="0" smtClean="0"/>
              <a:t> </a:t>
            </a:r>
            <a:r>
              <a:rPr lang="en-US" sz="2600" i="1" dirty="0" err="1" smtClean="0"/>
              <a:t>conhecimento</a:t>
            </a:r>
            <a:r>
              <a:rPr lang="en-US" sz="2600" i="1" dirty="0" smtClean="0"/>
              <a:t> </a:t>
            </a:r>
            <a:r>
              <a:rPr lang="en-US" sz="2600" i="1" dirty="0" err="1" smtClean="0"/>
              <a:t>proposicional</a:t>
            </a:r>
            <a:r>
              <a:rPr lang="en-US" sz="2600" i="1" dirty="0" smtClean="0"/>
              <a:t> </a:t>
            </a:r>
            <a:r>
              <a:rPr lang="en-US" sz="2600" i="1" dirty="0" err="1" smtClean="0"/>
              <a:t>sobre</a:t>
            </a:r>
            <a:r>
              <a:rPr lang="en-US" sz="2600" i="1" dirty="0" smtClean="0"/>
              <a:t> o </a:t>
            </a:r>
            <a:r>
              <a:rPr lang="en-US" sz="2600" i="1" dirty="0" err="1" smtClean="0"/>
              <a:t>jogo</a:t>
            </a:r>
            <a:r>
              <a:rPr lang="en-US" sz="2600" i="1" dirty="0" smtClean="0"/>
              <a:t>. </a:t>
            </a:r>
            <a:endParaRPr lang="en-US" sz="2600" dirty="0" smtClean="0"/>
          </a:p>
          <a:p>
            <a:pPr marL="68580" indent="0" algn="just">
              <a:buNone/>
            </a:pPr>
            <a:endParaRPr lang="en-US" sz="2600" dirty="0" smtClean="0"/>
          </a:p>
        </p:txBody>
      </p:sp>
    </p:spTree>
    <p:extLst>
      <p:ext uri="{BB962C8B-B14F-4D97-AF65-F5344CB8AC3E}">
        <p14:creationId xmlns:p14="http://schemas.microsoft.com/office/powerpoint/2010/main" xmlns="" val="1467910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764704"/>
            <a:ext cx="7128910" cy="648072"/>
          </a:xfrm>
        </p:spPr>
        <p:txBody>
          <a:bodyPr>
            <a:normAutofit fontScale="90000"/>
          </a:bodyPr>
          <a:lstStyle/>
          <a:p>
            <a:pPr algn="ctr"/>
            <a:r>
              <a:rPr lang="en-US" dirty="0" err="1" smtClean="0"/>
              <a:t>Conclusão</a:t>
            </a:r>
            <a:endParaRPr lang="en-US" dirty="0"/>
          </a:p>
        </p:txBody>
      </p:sp>
      <p:sp>
        <p:nvSpPr>
          <p:cNvPr id="3" name="Marcador de Posição de Conteúdo 2"/>
          <p:cNvSpPr>
            <a:spLocks noGrp="1"/>
          </p:cNvSpPr>
          <p:nvPr>
            <p:ph idx="1"/>
          </p:nvPr>
        </p:nvSpPr>
        <p:spPr>
          <a:xfrm>
            <a:off x="1043492" y="1628800"/>
            <a:ext cx="7344932" cy="4203829"/>
          </a:xfrm>
        </p:spPr>
        <p:txBody>
          <a:bodyPr>
            <a:normAutofit fontScale="85000" lnSpcReduction="20000"/>
          </a:bodyPr>
          <a:lstStyle/>
          <a:p>
            <a:pPr algn="just"/>
            <a:r>
              <a:rPr lang="en-US" dirty="0" err="1" smtClean="0"/>
              <a:t>Nas</a:t>
            </a:r>
            <a:r>
              <a:rPr lang="en-US" dirty="0" smtClean="0"/>
              <a:t> IF Wittgenstein </a:t>
            </a:r>
            <a:r>
              <a:rPr lang="en-US" dirty="0" err="1" smtClean="0"/>
              <a:t>separa</a:t>
            </a:r>
            <a:r>
              <a:rPr lang="en-US" dirty="0" smtClean="0"/>
              <a:t>-se do </a:t>
            </a:r>
            <a:r>
              <a:rPr lang="en-US" dirty="0" err="1" smtClean="0"/>
              <a:t>Princípio</a:t>
            </a:r>
            <a:r>
              <a:rPr lang="en-US" dirty="0" smtClean="0"/>
              <a:t> do </a:t>
            </a:r>
            <a:r>
              <a:rPr lang="en-US" dirty="0" err="1" smtClean="0"/>
              <a:t>Contexto</a:t>
            </a:r>
            <a:r>
              <a:rPr lang="en-US" dirty="0"/>
              <a:t> </a:t>
            </a:r>
            <a:r>
              <a:rPr lang="en-US" dirty="0" err="1" smtClean="0"/>
              <a:t>criando</a:t>
            </a:r>
            <a:r>
              <a:rPr lang="en-US" dirty="0" smtClean="0"/>
              <a:t> </a:t>
            </a:r>
            <a:r>
              <a:rPr lang="en-US" dirty="0" err="1" smtClean="0"/>
              <a:t>diferentes</a:t>
            </a:r>
            <a:r>
              <a:rPr lang="en-US" dirty="0" smtClean="0"/>
              <a:t> </a:t>
            </a:r>
            <a:r>
              <a:rPr lang="en-US" dirty="0" err="1" smtClean="0"/>
              <a:t>jogos</a:t>
            </a:r>
            <a:r>
              <a:rPr lang="en-US" dirty="0" smtClean="0"/>
              <a:t> de </a:t>
            </a:r>
            <a:r>
              <a:rPr lang="en-US" dirty="0" err="1" smtClean="0"/>
              <a:t>linguagem</a:t>
            </a:r>
            <a:r>
              <a:rPr lang="en-US" dirty="0" smtClean="0"/>
              <a:t> </a:t>
            </a:r>
            <a:r>
              <a:rPr lang="en-US" dirty="0" err="1" smtClean="0"/>
              <a:t>que</a:t>
            </a:r>
            <a:r>
              <a:rPr lang="en-US" dirty="0" smtClean="0"/>
              <a:t> </a:t>
            </a:r>
            <a:r>
              <a:rPr lang="en-US" dirty="0" err="1" smtClean="0"/>
              <a:t>coloca</a:t>
            </a:r>
            <a:r>
              <a:rPr lang="en-US" dirty="0" smtClean="0"/>
              <a:t> </a:t>
            </a:r>
            <a:r>
              <a:rPr lang="en-US" dirty="0" err="1" smtClean="0"/>
              <a:t>lado</a:t>
            </a:r>
            <a:r>
              <a:rPr lang="en-US" dirty="0" smtClean="0"/>
              <a:t> a </a:t>
            </a:r>
            <a:r>
              <a:rPr lang="en-US" dirty="0" err="1" smtClean="0"/>
              <a:t>lado</a:t>
            </a:r>
            <a:r>
              <a:rPr lang="en-US" dirty="0" smtClean="0"/>
              <a:t>, </a:t>
            </a:r>
            <a:r>
              <a:rPr lang="en-US" dirty="0" err="1" smtClean="0"/>
              <a:t>como</a:t>
            </a:r>
            <a:r>
              <a:rPr lang="en-US" dirty="0" smtClean="0"/>
              <a:t> “objectos de </a:t>
            </a:r>
            <a:r>
              <a:rPr lang="en-US" dirty="0" err="1" smtClean="0"/>
              <a:t>comparação</a:t>
            </a:r>
            <a:r>
              <a:rPr lang="en-US" dirty="0" smtClean="0"/>
              <a:t>”.</a:t>
            </a:r>
          </a:p>
          <a:p>
            <a:pPr algn="just"/>
            <a:endParaRPr lang="en-US" dirty="0" smtClean="0"/>
          </a:p>
          <a:p>
            <a:pPr algn="just"/>
            <a:r>
              <a:rPr lang="en-US" dirty="0" smtClean="0"/>
              <a:t>O </a:t>
            </a:r>
            <a:r>
              <a:rPr lang="en-US" dirty="0" err="1" smtClean="0"/>
              <a:t>Contexto</a:t>
            </a:r>
            <a:r>
              <a:rPr lang="en-US" dirty="0" smtClean="0"/>
              <a:t> do </a:t>
            </a:r>
            <a:r>
              <a:rPr lang="en-US" dirty="0" err="1" smtClean="0"/>
              <a:t>jogo</a:t>
            </a:r>
            <a:r>
              <a:rPr lang="en-US" dirty="0" smtClean="0"/>
              <a:t> é um </a:t>
            </a:r>
            <a:r>
              <a:rPr lang="en-US" b="1" dirty="0" err="1" smtClean="0"/>
              <a:t>contexto</a:t>
            </a:r>
            <a:r>
              <a:rPr lang="en-US" b="1" dirty="0" smtClean="0"/>
              <a:t> </a:t>
            </a:r>
            <a:r>
              <a:rPr lang="en-US" b="1" dirty="0" err="1" smtClean="0"/>
              <a:t>híbrido</a:t>
            </a:r>
            <a:r>
              <a:rPr lang="en-US" b="1" dirty="0" smtClean="0"/>
              <a:t> </a:t>
            </a:r>
            <a:r>
              <a:rPr lang="en-US" dirty="0" smtClean="0"/>
              <a:t>e o </a:t>
            </a:r>
            <a:r>
              <a:rPr lang="en-US" dirty="0" err="1" smtClean="0"/>
              <a:t>seu</a:t>
            </a:r>
            <a:r>
              <a:rPr lang="en-US" dirty="0" smtClean="0"/>
              <a:t> </a:t>
            </a:r>
            <a:r>
              <a:rPr lang="en-US" dirty="0" err="1" smtClean="0"/>
              <a:t>significado</a:t>
            </a:r>
            <a:r>
              <a:rPr lang="en-US" dirty="0" smtClean="0"/>
              <a:t> </a:t>
            </a:r>
            <a:r>
              <a:rPr lang="en-US" dirty="0" err="1" smtClean="0"/>
              <a:t>enquanto</a:t>
            </a:r>
            <a:r>
              <a:rPr lang="en-US" dirty="0" smtClean="0"/>
              <a:t> </a:t>
            </a:r>
            <a:r>
              <a:rPr lang="en-US" dirty="0" err="1" smtClean="0"/>
              <a:t>enquadramento</a:t>
            </a:r>
            <a:r>
              <a:rPr lang="en-US" dirty="0" smtClean="0"/>
              <a:t> do </a:t>
            </a:r>
            <a:r>
              <a:rPr lang="en-US" dirty="0" err="1" smtClean="0"/>
              <a:t>mesmo</a:t>
            </a:r>
            <a:r>
              <a:rPr lang="en-US" dirty="0" smtClean="0"/>
              <a:t> </a:t>
            </a:r>
            <a:r>
              <a:rPr lang="en-US" dirty="0" err="1" smtClean="0"/>
              <a:t>transcende</a:t>
            </a:r>
            <a:r>
              <a:rPr lang="en-US" dirty="0" smtClean="0"/>
              <a:t> a soma </a:t>
            </a:r>
            <a:r>
              <a:rPr lang="en-US" dirty="0" err="1" smtClean="0"/>
              <a:t>composicional</a:t>
            </a:r>
            <a:r>
              <a:rPr lang="en-US" dirty="0" smtClean="0"/>
              <a:t> de </a:t>
            </a:r>
            <a:r>
              <a:rPr lang="en-US" dirty="0" err="1" smtClean="0"/>
              <a:t>todos</a:t>
            </a:r>
            <a:r>
              <a:rPr lang="en-US" dirty="0" smtClean="0"/>
              <a:t> </a:t>
            </a:r>
            <a:r>
              <a:rPr lang="en-US" dirty="0" err="1" smtClean="0"/>
              <a:t>os</a:t>
            </a:r>
            <a:r>
              <a:rPr lang="en-US" dirty="0" smtClean="0"/>
              <a:t> </a:t>
            </a:r>
            <a:r>
              <a:rPr lang="en-US" dirty="0" err="1" smtClean="0"/>
              <a:t>significados</a:t>
            </a:r>
            <a:r>
              <a:rPr lang="en-US" dirty="0" smtClean="0"/>
              <a:t> </a:t>
            </a:r>
            <a:r>
              <a:rPr lang="en-US" dirty="0" err="1" smtClean="0"/>
              <a:t>linguísticos</a:t>
            </a:r>
            <a:r>
              <a:rPr lang="en-US" dirty="0" smtClean="0"/>
              <a:t> das </a:t>
            </a:r>
            <a:r>
              <a:rPr lang="en-US" dirty="0" err="1" smtClean="0"/>
              <a:t>elocuções</a:t>
            </a:r>
            <a:r>
              <a:rPr lang="en-US" dirty="0" smtClean="0"/>
              <a:t> </a:t>
            </a:r>
            <a:r>
              <a:rPr lang="en-US" dirty="0" err="1" smtClean="0"/>
              <a:t>que</a:t>
            </a:r>
            <a:r>
              <a:rPr lang="en-US" dirty="0" smtClean="0"/>
              <a:t> o </a:t>
            </a:r>
            <a:r>
              <a:rPr lang="en-US" dirty="0" err="1" smtClean="0"/>
              <a:t>compõem</a:t>
            </a:r>
            <a:r>
              <a:rPr lang="en-US" dirty="0" smtClean="0"/>
              <a:t> e </a:t>
            </a:r>
            <a:r>
              <a:rPr lang="en-US" dirty="0" err="1" smtClean="0"/>
              <a:t>até</a:t>
            </a:r>
            <a:r>
              <a:rPr lang="en-US" dirty="0" smtClean="0"/>
              <a:t> a </a:t>
            </a:r>
            <a:r>
              <a:rPr lang="en-US" dirty="0" err="1" smtClean="0"/>
              <a:t>pura</a:t>
            </a:r>
            <a:r>
              <a:rPr lang="en-US" dirty="0" smtClean="0"/>
              <a:t> soma </a:t>
            </a:r>
            <a:r>
              <a:rPr lang="en-US" dirty="0" err="1" smtClean="0"/>
              <a:t>desses</a:t>
            </a:r>
            <a:r>
              <a:rPr lang="en-US" dirty="0" smtClean="0"/>
              <a:t> </a:t>
            </a:r>
            <a:r>
              <a:rPr lang="en-US" dirty="0" err="1" smtClean="0"/>
              <a:t>significados</a:t>
            </a:r>
            <a:r>
              <a:rPr lang="en-US" dirty="0"/>
              <a:t> </a:t>
            </a:r>
            <a:r>
              <a:rPr lang="en-US" dirty="0" smtClean="0"/>
              <a:t>com as </a:t>
            </a:r>
            <a:r>
              <a:rPr lang="en-US" dirty="0" err="1" smtClean="0"/>
              <a:t>regras</a:t>
            </a:r>
            <a:r>
              <a:rPr lang="en-US" dirty="0" smtClean="0"/>
              <a:t> do </a:t>
            </a:r>
            <a:r>
              <a:rPr lang="en-US" dirty="0" err="1" smtClean="0"/>
              <a:t>jogo</a:t>
            </a:r>
            <a:r>
              <a:rPr lang="en-US" dirty="0" smtClean="0"/>
              <a:t>. </a:t>
            </a:r>
          </a:p>
          <a:p>
            <a:pPr algn="just"/>
            <a:endParaRPr lang="en-US" dirty="0" smtClean="0"/>
          </a:p>
          <a:p>
            <a:pPr algn="just"/>
            <a:r>
              <a:rPr lang="en-US" b="1" dirty="0" err="1" smtClean="0"/>
              <a:t>Não</a:t>
            </a:r>
            <a:r>
              <a:rPr lang="en-US" b="1" dirty="0" smtClean="0"/>
              <a:t> era </a:t>
            </a:r>
            <a:r>
              <a:rPr lang="en-US" b="1" dirty="0" err="1" smtClean="0"/>
              <a:t>nisto</a:t>
            </a:r>
            <a:r>
              <a:rPr lang="en-US" b="1" dirty="0" smtClean="0"/>
              <a:t> </a:t>
            </a:r>
            <a:r>
              <a:rPr lang="en-US" b="1" dirty="0" err="1" smtClean="0"/>
              <a:t>que</a:t>
            </a:r>
            <a:r>
              <a:rPr lang="en-US" b="1" dirty="0" smtClean="0"/>
              <a:t> Frege </a:t>
            </a:r>
            <a:r>
              <a:rPr lang="en-US" b="1" dirty="0" err="1" smtClean="0"/>
              <a:t>estava</a:t>
            </a:r>
            <a:r>
              <a:rPr lang="en-US" b="1" dirty="0" smtClean="0"/>
              <a:t> a </a:t>
            </a:r>
            <a:r>
              <a:rPr lang="en-US" b="1" dirty="0" err="1" smtClean="0"/>
              <a:t>pensar</a:t>
            </a:r>
            <a:r>
              <a:rPr lang="en-US" b="1" dirty="0" smtClean="0"/>
              <a:t>. Mas </a:t>
            </a:r>
            <a:r>
              <a:rPr lang="en-US" b="1" dirty="0" err="1" smtClean="0"/>
              <a:t>pode</a:t>
            </a:r>
            <a:r>
              <a:rPr lang="en-US" b="1" dirty="0" smtClean="0"/>
              <a:t> </a:t>
            </a:r>
            <a:r>
              <a:rPr lang="en-US" b="1" dirty="0" err="1" smtClean="0"/>
              <a:t>ser</a:t>
            </a:r>
            <a:r>
              <a:rPr lang="en-US" b="1" dirty="0" smtClean="0"/>
              <a:t> </a:t>
            </a:r>
            <a:r>
              <a:rPr lang="en-US" b="1" dirty="0" err="1" smtClean="0"/>
              <a:t>disto</a:t>
            </a:r>
            <a:r>
              <a:rPr lang="en-US" b="1" dirty="0" smtClean="0"/>
              <a:t> (</a:t>
            </a:r>
            <a:r>
              <a:rPr lang="en-US" b="1" dirty="0" err="1" smtClean="0"/>
              <a:t>dessa</a:t>
            </a:r>
            <a:r>
              <a:rPr lang="en-US" b="1" dirty="0" smtClean="0"/>
              <a:t> </a:t>
            </a:r>
            <a:r>
              <a:rPr lang="en-US" b="1" dirty="0" err="1" smtClean="0"/>
              <a:t>ideia</a:t>
            </a:r>
            <a:r>
              <a:rPr lang="en-US" b="1" dirty="0" smtClean="0"/>
              <a:t> forte de “</a:t>
            </a:r>
            <a:r>
              <a:rPr lang="en-US" b="1" dirty="0" err="1" smtClean="0"/>
              <a:t>Contexto</a:t>
            </a:r>
            <a:r>
              <a:rPr lang="en-US" b="1" dirty="0" smtClean="0"/>
              <a:t> </a:t>
            </a:r>
            <a:r>
              <a:rPr lang="en-US" b="1" dirty="0" err="1" smtClean="0"/>
              <a:t>híbrido</a:t>
            </a:r>
            <a:r>
              <a:rPr lang="en-US" b="1" dirty="0" smtClean="0"/>
              <a:t>” </a:t>
            </a:r>
            <a:r>
              <a:rPr lang="en-US" b="1" dirty="0" err="1" smtClean="0"/>
              <a:t>ou</a:t>
            </a:r>
            <a:r>
              <a:rPr lang="en-US" b="1" dirty="0" smtClean="0"/>
              <a:t> </a:t>
            </a:r>
            <a:r>
              <a:rPr lang="en-US" b="1" i="1" dirty="0" err="1" smtClean="0"/>
              <a:t>Contexto</a:t>
            </a:r>
            <a:r>
              <a:rPr lang="en-US" b="1" i="1" dirty="0" smtClean="0"/>
              <a:t> </a:t>
            </a:r>
            <a:r>
              <a:rPr lang="en-US" b="1" i="1" dirty="0" err="1" smtClean="0"/>
              <a:t>externo</a:t>
            </a:r>
            <a:r>
              <a:rPr lang="en-US" b="1" dirty="0" smtClean="0"/>
              <a:t>) </a:t>
            </a:r>
            <a:r>
              <a:rPr lang="en-US" b="1" dirty="0" err="1" smtClean="0"/>
              <a:t>que</a:t>
            </a:r>
            <a:r>
              <a:rPr lang="en-US" b="1" dirty="0" smtClean="0"/>
              <a:t> parte </a:t>
            </a:r>
            <a:r>
              <a:rPr lang="en-US" b="1" dirty="0" err="1" smtClean="0"/>
              <a:t>uma</a:t>
            </a:r>
            <a:r>
              <a:rPr lang="en-US" b="1" dirty="0" smtClean="0"/>
              <a:t> </a:t>
            </a:r>
            <a:r>
              <a:rPr lang="en-US" b="1" dirty="0" err="1" smtClean="0"/>
              <a:t>posição</a:t>
            </a:r>
            <a:r>
              <a:rPr lang="en-US" b="1" dirty="0" smtClean="0"/>
              <a:t> contextualista. </a:t>
            </a:r>
            <a:endParaRPr lang="en-US" b="1" dirty="0"/>
          </a:p>
          <a:p>
            <a:pPr algn="just"/>
            <a:endParaRPr lang="en-US" dirty="0" smtClean="0"/>
          </a:p>
        </p:txBody>
      </p:sp>
    </p:spTree>
    <p:extLst>
      <p:ext uri="{BB962C8B-B14F-4D97-AF65-F5344CB8AC3E}">
        <p14:creationId xmlns:p14="http://schemas.microsoft.com/office/powerpoint/2010/main" xmlns="" val="121095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0044" y="617357"/>
            <a:ext cx="7024744" cy="1143000"/>
          </a:xfrm>
        </p:spPr>
        <p:txBody>
          <a:bodyPr>
            <a:normAutofit/>
          </a:bodyPr>
          <a:lstStyle/>
          <a:p>
            <a:pPr algn="ctr"/>
            <a:r>
              <a:rPr lang="en-US" sz="2800" dirty="0" smtClean="0"/>
              <a:t>O </a:t>
            </a:r>
            <a:r>
              <a:rPr lang="en-US" sz="2800" dirty="0" err="1" smtClean="0"/>
              <a:t>Princípio</a:t>
            </a:r>
            <a:r>
              <a:rPr lang="en-US" sz="2800" dirty="0" smtClean="0"/>
              <a:t> do </a:t>
            </a:r>
            <a:r>
              <a:rPr lang="en-US" sz="2800" dirty="0" err="1" smtClean="0"/>
              <a:t>Contexto</a:t>
            </a:r>
            <a:r>
              <a:rPr lang="en-US" sz="2800" dirty="0" smtClean="0"/>
              <a:t> </a:t>
            </a:r>
            <a:endParaRPr lang="en-US" sz="2800" dirty="0"/>
          </a:p>
        </p:txBody>
      </p:sp>
      <p:sp>
        <p:nvSpPr>
          <p:cNvPr id="3" name="Marcador de Posição de Conteúdo 2"/>
          <p:cNvSpPr>
            <a:spLocks noGrp="1"/>
          </p:cNvSpPr>
          <p:nvPr>
            <p:ph idx="1"/>
          </p:nvPr>
        </p:nvSpPr>
        <p:spPr/>
        <p:txBody>
          <a:bodyPr>
            <a:normAutofit/>
          </a:bodyPr>
          <a:lstStyle/>
          <a:p>
            <a:pPr algn="just"/>
            <a:r>
              <a:rPr lang="en-US" sz="2000" dirty="0" smtClean="0"/>
              <a:t>Frege, 1882: </a:t>
            </a:r>
            <a:r>
              <a:rPr lang="en-US" sz="2000" dirty="0" err="1" smtClean="0"/>
              <a:t>Introdução</a:t>
            </a:r>
            <a:r>
              <a:rPr lang="en-US" sz="2000" dirty="0" smtClean="0"/>
              <a:t> </a:t>
            </a:r>
            <a:r>
              <a:rPr lang="en-US" sz="2000" dirty="0" err="1" smtClean="0"/>
              <a:t>aos</a:t>
            </a:r>
            <a:r>
              <a:rPr lang="en-US" sz="2000" dirty="0" smtClean="0"/>
              <a:t> </a:t>
            </a:r>
            <a:r>
              <a:rPr lang="en-US" sz="2000" i="1" dirty="0" err="1" smtClean="0"/>
              <a:t>Fundamentos</a:t>
            </a:r>
            <a:r>
              <a:rPr lang="en-US" sz="2000" i="1" dirty="0" smtClean="0"/>
              <a:t> da </a:t>
            </a:r>
            <a:r>
              <a:rPr lang="en-US" sz="2000" i="1" dirty="0" err="1" smtClean="0"/>
              <a:t>Aritmética</a:t>
            </a:r>
            <a:r>
              <a:rPr lang="en-US" sz="2000" i="1" dirty="0" smtClean="0"/>
              <a:t>:</a:t>
            </a:r>
          </a:p>
          <a:p>
            <a:pPr marL="68580" indent="0" algn="just">
              <a:buNone/>
            </a:pPr>
            <a:r>
              <a:rPr lang="en-US" sz="2000" b="1" dirty="0" smtClean="0"/>
              <a:t>«</a:t>
            </a:r>
            <a:r>
              <a:rPr lang="en-US" sz="2000" b="1" dirty="0" err="1" smtClean="0"/>
              <a:t>Nunca</a:t>
            </a:r>
            <a:r>
              <a:rPr lang="en-US" sz="2000" b="1" dirty="0" smtClean="0"/>
              <a:t> (</a:t>
            </a:r>
            <a:r>
              <a:rPr lang="en-US" sz="2000" b="1" dirty="0" err="1" smtClean="0"/>
              <a:t>devemos</a:t>
            </a:r>
            <a:r>
              <a:rPr lang="en-US" sz="2000" b="1" dirty="0" smtClean="0"/>
              <a:t>) </a:t>
            </a:r>
            <a:r>
              <a:rPr lang="en-US" sz="2000" b="1" dirty="0" err="1" smtClean="0"/>
              <a:t>perguntar</a:t>
            </a:r>
            <a:r>
              <a:rPr lang="en-US" sz="2000" b="1" dirty="0" smtClean="0"/>
              <a:t> </a:t>
            </a:r>
            <a:r>
              <a:rPr lang="en-US" sz="2000" b="1" dirty="0" err="1" smtClean="0"/>
              <a:t>pelo</a:t>
            </a:r>
            <a:r>
              <a:rPr lang="en-US" sz="2000" b="1" dirty="0" smtClean="0"/>
              <a:t> </a:t>
            </a:r>
            <a:r>
              <a:rPr lang="en-US" sz="2000" b="1" dirty="0" err="1" smtClean="0"/>
              <a:t>significado</a:t>
            </a:r>
            <a:r>
              <a:rPr lang="en-US" sz="2000" b="1" dirty="0" smtClean="0"/>
              <a:t> de </a:t>
            </a:r>
            <a:r>
              <a:rPr lang="en-US" sz="2000" b="1" dirty="0" err="1" smtClean="0"/>
              <a:t>uma</a:t>
            </a:r>
            <a:r>
              <a:rPr lang="en-US" sz="2000" b="1" dirty="0" smtClean="0"/>
              <a:t> </a:t>
            </a:r>
            <a:r>
              <a:rPr lang="en-US" sz="2000" b="1" dirty="0" err="1" smtClean="0"/>
              <a:t>palavra</a:t>
            </a:r>
            <a:r>
              <a:rPr lang="en-US" sz="2000" b="1" dirty="0" smtClean="0"/>
              <a:t> </a:t>
            </a:r>
            <a:r>
              <a:rPr lang="en-US" sz="2000" b="1" dirty="0" err="1" smtClean="0"/>
              <a:t>isoladamente</a:t>
            </a:r>
            <a:r>
              <a:rPr lang="en-US" sz="2000" b="1" dirty="0" smtClean="0"/>
              <a:t>, mas </a:t>
            </a:r>
            <a:r>
              <a:rPr lang="en-US" sz="2000" b="1" dirty="0" err="1" smtClean="0"/>
              <a:t>apenas</a:t>
            </a:r>
            <a:r>
              <a:rPr lang="en-US" sz="2000" b="1" dirty="0" smtClean="0"/>
              <a:t> no </a:t>
            </a:r>
            <a:r>
              <a:rPr lang="en-US" sz="2000" b="1" dirty="0" err="1" smtClean="0"/>
              <a:t>contexto</a:t>
            </a:r>
            <a:r>
              <a:rPr lang="en-US" sz="2000" b="1" dirty="0" smtClean="0"/>
              <a:t> de </a:t>
            </a:r>
            <a:r>
              <a:rPr lang="en-US" sz="2000" b="1" dirty="0" err="1" smtClean="0"/>
              <a:t>uma</a:t>
            </a:r>
            <a:r>
              <a:rPr lang="en-US" sz="2000" b="1" dirty="0" smtClean="0"/>
              <a:t> </a:t>
            </a:r>
            <a:r>
              <a:rPr lang="en-US" sz="2000" b="1" dirty="0" err="1" smtClean="0"/>
              <a:t>frase</a:t>
            </a:r>
            <a:r>
              <a:rPr lang="en-US" sz="2000" b="1" dirty="0" smtClean="0"/>
              <a:t>.»</a:t>
            </a:r>
          </a:p>
          <a:p>
            <a:pPr marL="68580" indent="0" algn="just">
              <a:buNone/>
            </a:pPr>
            <a:endParaRPr lang="en-US" sz="2600" i="1" dirty="0"/>
          </a:p>
          <a:p>
            <a:pPr algn="just"/>
            <a:r>
              <a:rPr lang="en-US" sz="2000" dirty="0" smtClean="0"/>
              <a:t>Wittgenstein, 1922: </a:t>
            </a:r>
            <a:r>
              <a:rPr lang="en-US" sz="2000" i="1" dirty="0" smtClean="0"/>
              <a:t>Tractatus </a:t>
            </a:r>
            <a:r>
              <a:rPr lang="en-US" sz="2000" i="1" dirty="0" err="1" smtClean="0"/>
              <a:t>Logico</a:t>
            </a:r>
            <a:r>
              <a:rPr lang="en-US" sz="2000" i="1" dirty="0" smtClean="0"/>
              <a:t>-Philosophicus </a:t>
            </a:r>
            <a:r>
              <a:rPr lang="en-US" sz="2000" dirty="0" smtClean="0"/>
              <a:t>3.3.:</a:t>
            </a:r>
          </a:p>
          <a:p>
            <a:pPr marL="68580" indent="0" algn="just">
              <a:buNone/>
            </a:pPr>
            <a:r>
              <a:rPr lang="en-US" sz="2000" b="1" dirty="0" smtClean="0"/>
              <a:t>«</a:t>
            </a:r>
            <a:r>
              <a:rPr lang="en-US" sz="2000" b="1" dirty="0" err="1" smtClean="0"/>
              <a:t>Só</a:t>
            </a:r>
            <a:r>
              <a:rPr lang="en-US" sz="2000" b="1" dirty="0" smtClean="0"/>
              <a:t> a </a:t>
            </a:r>
            <a:r>
              <a:rPr lang="en-US" sz="2000" b="1" dirty="0" err="1" smtClean="0"/>
              <a:t>frase</a:t>
            </a:r>
            <a:r>
              <a:rPr lang="en-US" sz="2000" b="1" dirty="0" smtClean="0"/>
              <a:t> tem </a:t>
            </a:r>
            <a:r>
              <a:rPr lang="en-US" sz="2000" b="1" dirty="0" err="1" smtClean="0"/>
              <a:t>sentido</a:t>
            </a:r>
            <a:r>
              <a:rPr lang="en-US" sz="2000" b="1" dirty="0" smtClean="0"/>
              <a:t>; </a:t>
            </a:r>
            <a:r>
              <a:rPr lang="en-US" sz="2000" b="1" dirty="0" err="1" smtClean="0"/>
              <a:t>apenas</a:t>
            </a:r>
            <a:r>
              <a:rPr lang="en-US" sz="2000" b="1" dirty="0" smtClean="0"/>
              <a:t> no </a:t>
            </a:r>
            <a:r>
              <a:rPr lang="en-US" sz="2000" b="1" dirty="0" err="1" smtClean="0"/>
              <a:t>contexto</a:t>
            </a:r>
            <a:r>
              <a:rPr lang="en-US" sz="2000" b="1" dirty="0" smtClean="0"/>
              <a:t> de </a:t>
            </a:r>
            <a:r>
              <a:rPr lang="en-US" sz="2000" b="1" dirty="0" err="1" smtClean="0"/>
              <a:t>uma</a:t>
            </a:r>
            <a:r>
              <a:rPr lang="en-US" sz="2000" b="1" dirty="0" smtClean="0"/>
              <a:t> </a:t>
            </a:r>
            <a:r>
              <a:rPr lang="en-US" sz="2000" b="1" dirty="0" err="1" smtClean="0"/>
              <a:t>frase</a:t>
            </a:r>
            <a:r>
              <a:rPr lang="en-US" sz="2000" b="1" dirty="0" smtClean="0"/>
              <a:t> é </a:t>
            </a:r>
            <a:r>
              <a:rPr lang="en-US" sz="2000" b="1" dirty="0" err="1" smtClean="0"/>
              <a:t>que</a:t>
            </a:r>
            <a:r>
              <a:rPr lang="en-US" sz="2000" b="1" dirty="0" smtClean="0"/>
              <a:t> um </a:t>
            </a:r>
            <a:r>
              <a:rPr lang="en-US" sz="2000" b="1" dirty="0" err="1" smtClean="0"/>
              <a:t>nome</a:t>
            </a:r>
            <a:r>
              <a:rPr lang="en-US" sz="2000" b="1" dirty="0" smtClean="0"/>
              <a:t> tem </a:t>
            </a:r>
            <a:r>
              <a:rPr lang="en-US" sz="2000" b="1" dirty="0" err="1" smtClean="0"/>
              <a:t>referência</a:t>
            </a:r>
            <a:r>
              <a:rPr lang="en-US" sz="2000" b="1" dirty="0" smtClean="0"/>
              <a:t>». </a:t>
            </a:r>
          </a:p>
          <a:p>
            <a:pPr lvl="1" algn="just"/>
            <a:endParaRPr lang="en-US" sz="2600" i="1" dirty="0" smtClean="0"/>
          </a:p>
          <a:p>
            <a:pPr marL="68580" indent="0" algn="just">
              <a:buNone/>
            </a:pPr>
            <a:endParaRPr lang="en-US" i="1" dirty="0" smtClean="0"/>
          </a:p>
        </p:txBody>
      </p:sp>
    </p:spTree>
    <p:extLst>
      <p:ext uri="{BB962C8B-B14F-4D97-AF65-F5344CB8AC3E}">
        <p14:creationId xmlns:p14="http://schemas.microsoft.com/office/powerpoint/2010/main" xmlns="" val="400551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1027664"/>
            <a:ext cx="7024744" cy="529128"/>
          </a:xfrm>
        </p:spPr>
        <p:txBody>
          <a:bodyPr>
            <a:normAutofit fontScale="90000"/>
          </a:bodyPr>
          <a:lstStyle/>
          <a:p>
            <a:pPr algn="ctr"/>
            <a:r>
              <a:rPr lang="en-US" dirty="0" err="1" smtClean="0"/>
              <a:t>Variações</a:t>
            </a:r>
            <a:r>
              <a:rPr lang="en-US" dirty="0" smtClean="0"/>
              <a:t> </a:t>
            </a:r>
            <a:r>
              <a:rPr lang="en-US" dirty="0" err="1" smtClean="0"/>
              <a:t>mais</a:t>
            </a:r>
            <a:r>
              <a:rPr lang="en-US" dirty="0" smtClean="0"/>
              <a:t> </a:t>
            </a:r>
            <a:r>
              <a:rPr lang="en-US" dirty="0" err="1" smtClean="0"/>
              <a:t>recentes</a:t>
            </a:r>
            <a:r>
              <a:rPr lang="en-US" dirty="0" smtClean="0"/>
              <a:t>:</a:t>
            </a:r>
            <a:endParaRPr lang="en-US" dirty="0"/>
          </a:p>
        </p:txBody>
      </p:sp>
      <p:sp>
        <p:nvSpPr>
          <p:cNvPr id="3" name="Marcador de Posição de Conteúdo 2"/>
          <p:cNvSpPr>
            <a:spLocks noGrp="1"/>
          </p:cNvSpPr>
          <p:nvPr>
            <p:ph idx="1"/>
          </p:nvPr>
        </p:nvSpPr>
        <p:spPr>
          <a:xfrm>
            <a:off x="755576" y="1700808"/>
            <a:ext cx="7776864" cy="4752528"/>
          </a:xfrm>
        </p:spPr>
        <p:txBody>
          <a:bodyPr>
            <a:normAutofit fontScale="92500" lnSpcReduction="10000"/>
          </a:bodyPr>
          <a:lstStyle/>
          <a:p>
            <a:pPr algn="just"/>
            <a:r>
              <a:rPr lang="en-US" dirty="0" err="1" smtClean="0"/>
              <a:t>Alguns</a:t>
            </a:r>
            <a:r>
              <a:rPr lang="en-US" dirty="0" smtClean="0"/>
              <a:t> </a:t>
            </a:r>
            <a:r>
              <a:rPr lang="en-US" dirty="0" err="1" smtClean="0"/>
              <a:t>contextualistas</a:t>
            </a:r>
            <a:r>
              <a:rPr lang="en-US" dirty="0" smtClean="0"/>
              <a:t> </a:t>
            </a:r>
            <a:r>
              <a:rPr lang="en-US" dirty="0" err="1" smtClean="0"/>
              <a:t>actuais</a:t>
            </a:r>
            <a:r>
              <a:rPr lang="en-US" dirty="0" smtClean="0"/>
              <a:t> – </a:t>
            </a:r>
            <a:r>
              <a:rPr lang="en-US" dirty="0" err="1" smtClean="0"/>
              <a:t>como</a:t>
            </a:r>
            <a:r>
              <a:rPr lang="en-US" dirty="0" smtClean="0"/>
              <a:t> F. Recanati – </a:t>
            </a:r>
            <a:r>
              <a:rPr lang="en-US" dirty="0" err="1" smtClean="0"/>
              <a:t>alegam</a:t>
            </a:r>
            <a:r>
              <a:rPr lang="en-US" dirty="0" smtClean="0"/>
              <a:t> </a:t>
            </a:r>
            <a:r>
              <a:rPr lang="en-US" dirty="0" err="1" smtClean="0"/>
              <a:t>que</a:t>
            </a:r>
            <a:r>
              <a:rPr lang="en-US" dirty="0" smtClean="0"/>
              <a:t> </a:t>
            </a:r>
            <a:r>
              <a:rPr lang="en-US" dirty="0" err="1" smtClean="0"/>
              <a:t>qualquer</a:t>
            </a:r>
            <a:r>
              <a:rPr lang="en-US" dirty="0" smtClean="0"/>
              <a:t> </a:t>
            </a:r>
            <a:r>
              <a:rPr lang="en-US" dirty="0" err="1" smtClean="0"/>
              <a:t>proposta</a:t>
            </a:r>
            <a:r>
              <a:rPr lang="en-US" dirty="0" smtClean="0"/>
              <a:t> contextualista é </a:t>
            </a:r>
            <a:r>
              <a:rPr lang="en-US" dirty="0" err="1" smtClean="0"/>
              <a:t>uma</a:t>
            </a:r>
            <a:r>
              <a:rPr lang="en-US" dirty="0" smtClean="0"/>
              <a:t> </a:t>
            </a:r>
            <a:r>
              <a:rPr lang="en-US" b="1" dirty="0" err="1" smtClean="0"/>
              <a:t>adaptação</a:t>
            </a:r>
            <a:r>
              <a:rPr lang="en-US" b="1" dirty="0" smtClean="0"/>
              <a:t> </a:t>
            </a:r>
            <a:r>
              <a:rPr lang="en-US" b="1" dirty="0" err="1" smtClean="0"/>
              <a:t>assimiladora</a:t>
            </a:r>
            <a:r>
              <a:rPr lang="en-US" b="1" dirty="0" smtClean="0"/>
              <a:t> do </a:t>
            </a:r>
            <a:r>
              <a:rPr lang="en-US" b="1" dirty="0" err="1" smtClean="0"/>
              <a:t>Princípio</a:t>
            </a:r>
            <a:r>
              <a:rPr lang="en-US" b="1" dirty="0" smtClean="0"/>
              <a:t> do </a:t>
            </a:r>
            <a:r>
              <a:rPr lang="en-US" b="1" dirty="0" err="1" smtClean="0"/>
              <a:t>Contexto</a:t>
            </a:r>
            <a:r>
              <a:rPr lang="en-US" dirty="0" smtClean="0"/>
              <a:t>, </a:t>
            </a:r>
            <a:r>
              <a:rPr lang="en-US" dirty="0" err="1" smtClean="0"/>
              <a:t>tal</a:t>
            </a:r>
            <a:r>
              <a:rPr lang="en-US" dirty="0" smtClean="0"/>
              <a:t> </a:t>
            </a:r>
            <a:r>
              <a:rPr lang="en-US" dirty="0" err="1" smtClean="0"/>
              <a:t>como</a:t>
            </a:r>
            <a:r>
              <a:rPr lang="en-US" dirty="0" smtClean="0"/>
              <a:t> </a:t>
            </a:r>
            <a:r>
              <a:rPr lang="en-US" dirty="0" err="1" smtClean="0"/>
              <a:t>estipulado</a:t>
            </a:r>
            <a:r>
              <a:rPr lang="en-US" dirty="0" smtClean="0"/>
              <a:t> </a:t>
            </a:r>
            <a:r>
              <a:rPr lang="en-US" dirty="0" err="1" smtClean="0"/>
              <a:t>por</a:t>
            </a:r>
            <a:r>
              <a:rPr lang="en-US" dirty="0" smtClean="0"/>
              <a:t> Frege </a:t>
            </a:r>
            <a:r>
              <a:rPr lang="en-US" dirty="0" err="1" smtClean="0"/>
              <a:t>na</a:t>
            </a:r>
            <a:r>
              <a:rPr lang="en-US" dirty="0" smtClean="0"/>
              <a:t> </a:t>
            </a:r>
            <a:r>
              <a:rPr lang="en-US" dirty="0" err="1" smtClean="0"/>
              <a:t>Introdução</a:t>
            </a:r>
            <a:r>
              <a:rPr lang="en-US" dirty="0" smtClean="0"/>
              <a:t> </a:t>
            </a:r>
            <a:r>
              <a:rPr lang="en-US" dirty="0" err="1" smtClean="0"/>
              <a:t>aos</a:t>
            </a:r>
            <a:r>
              <a:rPr lang="en-US" dirty="0" smtClean="0"/>
              <a:t> </a:t>
            </a:r>
            <a:r>
              <a:rPr lang="en-US" i="1" dirty="0" err="1" smtClean="0"/>
              <a:t>Fundamentos</a:t>
            </a:r>
            <a:r>
              <a:rPr lang="en-US" i="1" dirty="0" smtClean="0"/>
              <a:t> da </a:t>
            </a:r>
            <a:r>
              <a:rPr lang="en-US" i="1" dirty="0" err="1" smtClean="0"/>
              <a:t>Aritmética</a:t>
            </a:r>
            <a:r>
              <a:rPr lang="en-US" i="1" dirty="0" smtClean="0"/>
              <a:t> </a:t>
            </a:r>
            <a:r>
              <a:rPr lang="en-US" dirty="0" smtClean="0"/>
              <a:t>e </a:t>
            </a:r>
            <a:r>
              <a:rPr lang="en-US" dirty="0" err="1" smtClean="0"/>
              <a:t>defendido</a:t>
            </a:r>
            <a:r>
              <a:rPr lang="en-US" dirty="0" smtClean="0"/>
              <a:t> </a:t>
            </a:r>
            <a:r>
              <a:rPr lang="en-US" dirty="0" err="1" smtClean="0"/>
              <a:t>por</a:t>
            </a:r>
            <a:r>
              <a:rPr lang="en-US" dirty="0" smtClean="0"/>
              <a:t> Wittgenstein </a:t>
            </a:r>
            <a:r>
              <a:rPr lang="en-US" dirty="0" err="1" smtClean="0"/>
              <a:t>em</a:t>
            </a:r>
            <a:r>
              <a:rPr lang="en-US" dirty="0" smtClean="0"/>
              <a:t> TLP 3.3.</a:t>
            </a:r>
          </a:p>
          <a:p>
            <a:pPr algn="just"/>
            <a:endParaRPr lang="en-US" dirty="0" smtClean="0"/>
          </a:p>
          <a:p>
            <a:pPr algn="just"/>
            <a:r>
              <a:rPr lang="en-US" dirty="0" err="1" smtClean="0"/>
              <a:t>Quando</a:t>
            </a:r>
            <a:r>
              <a:rPr lang="en-US" dirty="0" smtClean="0"/>
              <a:t> </a:t>
            </a:r>
            <a:r>
              <a:rPr lang="en-US" dirty="0" err="1" smtClean="0"/>
              <a:t>defende</a:t>
            </a:r>
            <a:r>
              <a:rPr lang="en-US" dirty="0" smtClean="0"/>
              <a:t> </a:t>
            </a:r>
            <a:r>
              <a:rPr lang="en-US" dirty="0" err="1" smtClean="0"/>
              <a:t>essa</a:t>
            </a:r>
            <a:r>
              <a:rPr lang="en-US" dirty="0" smtClean="0"/>
              <a:t> </a:t>
            </a:r>
            <a:r>
              <a:rPr lang="en-US" dirty="0" err="1" smtClean="0"/>
              <a:t>posição</a:t>
            </a:r>
            <a:r>
              <a:rPr lang="en-US" dirty="0" smtClean="0"/>
              <a:t>, Recanati </a:t>
            </a:r>
            <a:r>
              <a:rPr lang="en-US" dirty="0" err="1" smtClean="0"/>
              <a:t>remete</a:t>
            </a:r>
            <a:r>
              <a:rPr lang="en-US" dirty="0" smtClean="0"/>
              <a:t> o </a:t>
            </a:r>
            <a:r>
              <a:rPr lang="en-US" dirty="0" err="1" smtClean="0"/>
              <a:t>leitor</a:t>
            </a:r>
            <a:r>
              <a:rPr lang="en-US" dirty="0" smtClean="0"/>
              <a:t> </a:t>
            </a:r>
            <a:r>
              <a:rPr lang="en-US" dirty="0" err="1" smtClean="0"/>
              <a:t>para</a:t>
            </a:r>
            <a:r>
              <a:rPr lang="en-US" dirty="0" smtClean="0"/>
              <a:t> um </a:t>
            </a:r>
            <a:r>
              <a:rPr lang="en-US" dirty="0" err="1" smtClean="0"/>
              <a:t>texto</a:t>
            </a:r>
            <a:r>
              <a:rPr lang="en-US" dirty="0" smtClean="0"/>
              <a:t> de James Conant (Conant, 1998), </a:t>
            </a:r>
            <a:r>
              <a:rPr lang="en-US" dirty="0" err="1" smtClean="0"/>
              <a:t>intitulado</a:t>
            </a:r>
            <a:r>
              <a:rPr lang="en-US" dirty="0" smtClean="0"/>
              <a:t> “Wittgenstein on Meaning and Use” – </a:t>
            </a:r>
            <a:r>
              <a:rPr lang="en-US" dirty="0" err="1" smtClean="0"/>
              <a:t>extraordinário</a:t>
            </a:r>
            <a:r>
              <a:rPr lang="en-US" dirty="0" smtClean="0"/>
              <a:t> </a:t>
            </a:r>
            <a:r>
              <a:rPr lang="en-US" dirty="0" err="1" smtClean="0"/>
              <a:t>trabalho</a:t>
            </a:r>
            <a:r>
              <a:rPr lang="en-US" dirty="0" smtClean="0"/>
              <a:t> de </a:t>
            </a:r>
            <a:r>
              <a:rPr lang="en-US" dirty="0" err="1" smtClean="0"/>
              <a:t>exegese</a:t>
            </a:r>
            <a:r>
              <a:rPr lang="en-US" dirty="0" smtClean="0"/>
              <a:t> </a:t>
            </a:r>
            <a:r>
              <a:rPr lang="en-US" dirty="0" err="1" smtClean="0"/>
              <a:t>sobre</a:t>
            </a:r>
            <a:r>
              <a:rPr lang="en-US" dirty="0" smtClean="0"/>
              <a:t> a </a:t>
            </a:r>
            <a:r>
              <a:rPr lang="en-US" dirty="0" err="1" smtClean="0"/>
              <a:t>evolução</a:t>
            </a:r>
            <a:r>
              <a:rPr lang="en-US" dirty="0" smtClean="0"/>
              <a:t> do </a:t>
            </a:r>
            <a:r>
              <a:rPr lang="en-US" dirty="0" err="1" smtClean="0"/>
              <a:t>pensamento</a:t>
            </a:r>
            <a:r>
              <a:rPr lang="en-US" dirty="0" smtClean="0"/>
              <a:t> de Wittgenstein e respectiva </a:t>
            </a:r>
            <a:r>
              <a:rPr lang="en-US" dirty="0" err="1" smtClean="0"/>
              <a:t>relação</a:t>
            </a:r>
            <a:r>
              <a:rPr lang="en-US" dirty="0" smtClean="0"/>
              <a:t> com Frege, </a:t>
            </a:r>
            <a:r>
              <a:rPr lang="en-US" b="1" dirty="0" err="1" smtClean="0"/>
              <a:t>que</a:t>
            </a:r>
            <a:r>
              <a:rPr lang="en-US" b="1" dirty="0" smtClean="0"/>
              <a:t> </a:t>
            </a:r>
            <a:r>
              <a:rPr lang="en-US" b="1" dirty="0" err="1" smtClean="0"/>
              <a:t>não</a:t>
            </a:r>
            <a:r>
              <a:rPr lang="en-US" b="1" dirty="0" smtClean="0"/>
              <a:t> se </a:t>
            </a:r>
            <a:r>
              <a:rPr lang="en-US" b="1" dirty="0" err="1" smtClean="0"/>
              <a:t>compromete</a:t>
            </a:r>
            <a:r>
              <a:rPr lang="en-US" b="1" dirty="0" smtClean="0"/>
              <a:t> com o debate Contextualismo/ Anti-Contextualismo.</a:t>
            </a:r>
          </a:p>
          <a:p>
            <a:pPr algn="just"/>
            <a:endParaRPr lang="en-US" b="1" dirty="0"/>
          </a:p>
        </p:txBody>
      </p:sp>
    </p:spTree>
    <p:extLst>
      <p:ext uri="{BB962C8B-B14F-4D97-AF65-F5344CB8AC3E}">
        <p14:creationId xmlns:p14="http://schemas.microsoft.com/office/powerpoint/2010/main" xmlns="" val="316042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764704"/>
            <a:ext cx="7024744" cy="648072"/>
          </a:xfrm>
        </p:spPr>
        <p:txBody>
          <a:bodyPr>
            <a:normAutofit fontScale="90000"/>
          </a:bodyPr>
          <a:lstStyle/>
          <a:p>
            <a:pPr algn="ctr"/>
            <a:r>
              <a:rPr lang="en-US" dirty="0" err="1" smtClean="0"/>
              <a:t>Divergências</a:t>
            </a:r>
            <a:endParaRPr lang="en-US" dirty="0"/>
          </a:p>
        </p:txBody>
      </p:sp>
      <p:sp>
        <p:nvSpPr>
          <p:cNvPr id="3" name="Marcador de Posição de Conteúdo 2"/>
          <p:cNvSpPr>
            <a:spLocks noGrp="1"/>
          </p:cNvSpPr>
          <p:nvPr>
            <p:ph idx="1"/>
          </p:nvPr>
        </p:nvSpPr>
        <p:spPr>
          <a:xfrm>
            <a:off x="539552" y="1556792"/>
            <a:ext cx="7848872" cy="4896544"/>
          </a:xfrm>
        </p:spPr>
        <p:txBody>
          <a:bodyPr>
            <a:normAutofit fontScale="25000" lnSpcReduction="20000"/>
          </a:bodyPr>
          <a:lstStyle/>
          <a:p>
            <a:pPr algn="just">
              <a:lnSpc>
                <a:spcPct val="170000"/>
              </a:lnSpc>
            </a:pPr>
            <a:r>
              <a:rPr lang="en-US" sz="5500" dirty="0" smtClean="0"/>
              <a:t>«My main aim in this paper is to thoroughly explore the </a:t>
            </a:r>
            <a:r>
              <a:rPr lang="en-US" sz="5500" dirty="0" err="1" smtClean="0"/>
              <a:t>connexion</a:t>
            </a:r>
            <a:r>
              <a:rPr lang="en-US" sz="5500" dirty="0" smtClean="0"/>
              <a:t> between a certain reformulation of the naming relation within the </a:t>
            </a:r>
            <a:r>
              <a:rPr lang="en-US" sz="5500" i="1" dirty="0" smtClean="0"/>
              <a:t>Philosophical Investigations </a:t>
            </a:r>
            <a:r>
              <a:rPr lang="en-US" sz="5500" dirty="0" smtClean="0"/>
              <a:t>and what I defend to be a new stance therein assumed by Wittgenstein concerning </a:t>
            </a:r>
            <a:r>
              <a:rPr lang="en-US" sz="5500" dirty="0" err="1" smtClean="0"/>
              <a:t>Frege’s</a:t>
            </a:r>
            <a:r>
              <a:rPr lang="en-US" sz="5500" dirty="0" smtClean="0"/>
              <a:t> so called Context Principle. I will be arguing that in the </a:t>
            </a:r>
            <a:r>
              <a:rPr lang="en-US" sz="5500" i="1" dirty="0" smtClean="0"/>
              <a:t>Investigations</a:t>
            </a:r>
            <a:r>
              <a:rPr lang="en-US" sz="5500" dirty="0" smtClean="0"/>
              <a:t> Wittgenstein does not subscribe to the CP, as it could first have been formulated in the Introduction to </a:t>
            </a:r>
            <a:r>
              <a:rPr lang="en-US" sz="5500" i="1" dirty="0" smtClean="0"/>
              <a:t>The Foundations of Arithmetic</a:t>
            </a:r>
            <a:r>
              <a:rPr lang="en-US" sz="5500" dirty="0" smtClean="0"/>
              <a:t> by Frege, and later on endorsed by himself in the </a:t>
            </a:r>
            <a:r>
              <a:rPr lang="en-US" sz="5500" i="1" dirty="0" smtClean="0"/>
              <a:t>Tractatus </a:t>
            </a:r>
            <a:r>
              <a:rPr lang="en-US" sz="5500" i="1" dirty="0" err="1" smtClean="0"/>
              <a:t>Logico</a:t>
            </a:r>
            <a:r>
              <a:rPr lang="en-US" sz="5500" i="1" dirty="0" smtClean="0"/>
              <a:t>-Philosophicus.</a:t>
            </a:r>
            <a:r>
              <a:rPr lang="en-US" sz="5500" dirty="0" smtClean="0"/>
              <a:t> </a:t>
            </a:r>
            <a:r>
              <a:rPr lang="en-US" sz="5500" b="1" dirty="0" smtClean="0"/>
              <a:t>When readdressing the naming problem in his later work, Wittgenstein broads the notion of an intelligible context in the process of understanding meaningful excerpts of language so much that he is compelled to abandon </a:t>
            </a:r>
            <a:r>
              <a:rPr lang="en-US" sz="5500" b="1" dirty="0" err="1" smtClean="0"/>
              <a:t>Frege’s</a:t>
            </a:r>
            <a:r>
              <a:rPr lang="en-US" sz="5500" b="1" dirty="0" smtClean="0"/>
              <a:t> Context Principle». </a:t>
            </a:r>
          </a:p>
          <a:p>
            <a:pPr marL="68580" indent="0" algn="r">
              <a:buNone/>
            </a:pPr>
            <a:endParaRPr lang="en-US" sz="5500" b="1" dirty="0" smtClean="0"/>
          </a:p>
          <a:p>
            <a:pPr marL="68580" indent="0" algn="r">
              <a:buNone/>
            </a:pPr>
            <a:r>
              <a:rPr lang="en-US" sz="3400" b="1" dirty="0" smtClean="0"/>
              <a:t>Falcato, 2012.</a:t>
            </a:r>
            <a:endParaRPr lang="en-US" sz="3400" dirty="0"/>
          </a:p>
        </p:txBody>
      </p:sp>
    </p:spTree>
    <p:extLst>
      <p:ext uri="{BB962C8B-B14F-4D97-AF65-F5344CB8AC3E}">
        <p14:creationId xmlns:p14="http://schemas.microsoft.com/office/powerpoint/2010/main" xmlns="" val="18369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764704"/>
            <a:ext cx="7024744" cy="864096"/>
          </a:xfrm>
        </p:spPr>
        <p:txBody>
          <a:bodyPr>
            <a:normAutofit fontScale="90000"/>
          </a:bodyPr>
          <a:lstStyle/>
          <a:p>
            <a:pPr algn="ctr"/>
            <a:r>
              <a:rPr lang="en-US" dirty="0" err="1" smtClean="0"/>
              <a:t>Passos</a:t>
            </a:r>
            <a:r>
              <a:rPr lang="en-US" dirty="0" smtClean="0"/>
              <a:t> </a:t>
            </a:r>
            <a:r>
              <a:rPr lang="en-US" dirty="0" err="1" smtClean="0"/>
              <a:t>Argumentativos</a:t>
            </a:r>
            <a:r>
              <a:rPr lang="en-US" dirty="0" smtClean="0"/>
              <a:t>:</a:t>
            </a:r>
            <a:br>
              <a:rPr lang="en-US" dirty="0" smtClean="0"/>
            </a:br>
            <a:r>
              <a:rPr lang="en-US" dirty="0" smtClean="0"/>
              <a:t>Frege</a:t>
            </a:r>
            <a:endParaRPr lang="en-US" dirty="0"/>
          </a:p>
        </p:txBody>
      </p:sp>
      <p:sp>
        <p:nvSpPr>
          <p:cNvPr id="3" name="Marcador de Posição de Conteúdo 2"/>
          <p:cNvSpPr>
            <a:spLocks noGrp="1"/>
          </p:cNvSpPr>
          <p:nvPr>
            <p:ph idx="1"/>
          </p:nvPr>
        </p:nvSpPr>
        <p:spPr>
          <a:xfrm>
            <a:off x="1043492" y="1700808"/>
            <a:ext cx="7344932" cy="4536504"/>
          </a:xfrm>
        </p:spPr>
        <p:txBody>
          <a:bodyPr>
            <a:normAutofit fontScale="92500"/>
          </a:bodyPr>
          <a:lstStyle/>
          <a:p>
            <a:r>
              <a:rPr lang="en-US" dirty="0"/>
              <a:t>A</a:t>
            </a:r>
            <a:r>
              <a:rPr lang="en-US" dirty="0" smtClean="0"/>
              <a:t> </a:t>
            </a:r>
            <a:r>
              <a:rPr lang="en-US" dirty="0" err="1" smtClean="0"/>
              <a:t>teoria</a:t>
            </a:r>
            <a:r>
              <a:rPr lang="en-US" dirty="0" smtClean="0"/>
              <a:t> da </a:t>
            </a:r>
            <a:r>
              <a:rPr lang="en-US" i="1" dirty="0" err="1" smtClean="0"/>
              <a:t>Primazia</a:t>
            </a:r>
            <a:r>
              <a:rPr lang="en-US" i="1" dirty="0" smtClean="0"/>
              <a:t> do </a:t>
            </a:r>
            <a:r>
              <a:rPr lang="en-US" i="1" dirty="0" err="1" smtClean="0"/>
              <a:t>Juízo</a:t>
            </a:r>
            <a:r>
              <a:rPr lang="en-US" dirty="0" smtClean="0"/>
              <a:t>:</a:t>
            </a:r>
          </a:p>
          <a:p>
            <a:endParaRPr lang="en-US" dirty="0" smtClean="0"/>
          </a:p>
          <a:p>
            <a:pPr marL="365760" lvl="1" indent="0" algn="just">
              <a:buNone/>
            </a:pPr>
            <a:r>
              <a:rPr lang="en-US" dirty="0" smtClean="0"/>
              <a:t>«</a:t>
            </a:r>
            <a:r>
              <a:rPr lang="en-US" dirty="0" err="1" smtClean="0"/>
              <a:t>Não</a:t>
            </a:r>
            <a:r>
              <a:rPr lang="en-US" dirty="0" smtClean="0"/>
              <a:t> </a:t>
            </a:r>
            <a:r>
              <a:rPr lang="en-US" dirty="0" err="1" smtClean="0"/>
              <a:t>começamos</a:t>
            </a:r>
            <a:r>
              <a:rPr lang="en-US" dirty="0" smtClean="0"/>
              <a:t> com </a:t>
            </a:r>
            <a:r>
              <a:rPr lang="en-US" dirty="0" err="1" smtClean="0"/>
              <a:t>conceitos</a:t>
            </a:r>
            <a:r>
              <a:rPr lang="en-US" dirty="0" smtClean="0"/>
              <a:t> </a:t>
            </a:r>
            <a:r>
              <a:rPr lang="en-US" dirty="0" err="1" smtClean="0"/>
              <a:t>que</a:t>
            </a:r>
            <a:r>
              <a:rPr lang="en-US" dirty="0" smtClean="0"/>
              <a:t> </a:t>
            </a:r>
            <a:r>
              <a:rPr lang="en-US" dirty="0" err="1" smtClean="0"/>
              <a:t>colocamos</a:t>
            </a:r>
            <a:r>
              <a:rPr lang="en-US" dirty="0" smtClean="0"/>
              <a:t> </a:t>
            </a:r>
            <a:r>
              <a:rPr lang="en-US" dirty="0" err="1" smtClean="0"/>
              <a:t>lado</a:t>
            </a:r>
            <a:r>
              <a:rPr lang="en-US" dirty="0" smtClean="0"/>
              <a:t> a </a:t>
            </a:r>
            <a:r>
              <a:rPr lang="en-US" dirty="0" err="1" smtClean="0"/>
              <a:t>lado</a:t>
            </a:r>
            <a:r>
              <a:rPr lang="en-US" dirty="0" smtClean="0"/>
              <a:t> </a:t>
            </a:r>
            <a:r>
              <a:rPr lang="en-US" dirty="0" err="1" smtClean="0"/>
              <a:t>para</a:t>
            </a:r>
            <a:r>
              <a:rPr lang="en-US" dirty="0" smtClean="0"/>
              <a:t> </a:t>
            </a:r>
            <a:r>
              <a:rPr lang="en-US" dirty="0" err="1" smtClean="0"/>
              <a:t>formar</a:t>
            </a:r>
            <a:r>
              <a:rPr lang="en-US" dirty="0" smtClean="0"/>
              <a:t> um </a:t>
            </a:r>
            <a:r>
              <a:rPr lang="en-US" dirty="0" err="1" smtClean="0"/>
              <a:t>pensamento</a:t>
            </a:r>
            <a:r>
              <a:rPr lang="en-US" dirty="0" smtClean="0"/>
              <a:t> </a:t>
            </a:r>
            <a:r>
              <a:rPr lang="en-US" dirty="0" err="1" smtClean="0"/>
              <a:t>completo</a:t>
            </a:r>
            <a:r>
              <a:rPr lang="en-US" dirty="0" smtClean="0"/>
              <a:t>; [</a:t>
            </a:r>
            <a:r>
              <a:rPr lang="en-US" dirty="0" err="1" smtClean="0"/>
              <a:t>ao</a:t>
            </a:r>
            <a:r>
              <a:rPr lang="en-US" dirty="0" smtClean="0"/>
              <a:t> </a:t>
            </a:r>
            <a:r>
              <a:rPr lang="en-US" dirty="0" err="1" smtClean="0"/>
              <a:t>invés</a:t>
            </a:r>
            <a:r>
              <a:rPr lang="en-US" dirty="0" smtClean="0"/>
              <a:t>] </a:t>
            </a:r>
            <a:r>
              <a:rPr lang="en-US" dirty="0" err="1" smtClean="0"/>
              <a:t>chegamos</a:t>
            </a:r>
            <a:r>
              <a:rPr lang="en-US" dirty="0" smtClean="0"/>
              <a:t> </a:t>
            </a:r>
            <a:r>
              <a:rPr lang="en-US" dirty="0" err="1" smtClean="0"/>
              <a:t>às</a:t>
            </a:r>
            <a:r>
              <a:rPr lang="en-US" dirty="0" smtClean="0"/>
              <a:t> </a:t>
            </a:r>
            <a:r>
              <a:rPr lang="en-US" dirty="0" err="1" smtClean="0"/>
              <a:t>partes</a:t>
            </a:r>
            <a:r>
              <a:rPr lang="en-US" dirty="0" smtClean="0"/>
              <a:t> de um </a:t>
            </a:r>
            <a:r>
              <a:rPr lang="en-US" dirty="0" err="1" smtClean="0"/>
              <a:t>pensamento</a:t>
            </a:r>
            <a:r>
              <a:rPr lang="en-US" dirty="0" smtClean="0"/>
              <a:t> </a:t>
            </a:r>
            <a:r>
              <a:rPr lang="en-US" dirty="0" err="1" smtClean="0"/>
              <a:t>analisando</a:t>
            </a:r>
            <a:r>
              <a:rPr lang="en-US" dirty="0" smtClean="0"/>
              <a:t> o </a:t>
            </a:r>
            <a:r>
              <a:rPr lang="en-US" dirty="0" err="1" smtClean="0"/>
              <a:t>pensamento</a:t>
            </a:r>
            <a:r>
              <a:rPr lang="en-US" dirty="0" smtClean="0"/>
              <a:t>».</a:t>
            </a:r>
          </a:p>
          <a:p>
            <a:pPr marL="365760" lvl="1" indent="0" algn="just">
              <a:buNone/>
            </a:pPr>
            <a:endParaRPr lang="en-US" dirty="0" smtClean="0"/>
          </a:p>
          <a:p>
            <a:pPr lvl="1" algn="just"/>
            <a:r>
              <a:rPr lang="en-US" dirty="0"/>
              <a:t>P</a:t>
            </a:r>
            <a:r>
              <a:rPr lang="en-US" dirty="0" smtClean="0"/>
              <a:t>ara </a:t>
            </a:r>
            <a:r>
              <a:rPr lang="en-US" dirty="0" err="1" smtClean="0"/>
              <a:t>determinar</a:t>
            </a:r>
            <a:r>
              <a:rPr lang="en-US" dirty="0" smtClean="0"/>
              <a:t> o </a:t>
            </a:r>
            <a:r>
              <a:rPr lang="en-US" dirty="0" err="1" smtClean="0"/>
              <a:t>significado</a:t>
            </a:r>
            <a:r>
              <a:rPr lang="en-US" dirty="0" smtClean="0"/>
              <a:t> de </a:t>
            </a:r>
            <a:r>
              <a:rPr lang="en-US" dirty="0" err="1" smtClean="0"/>
              <a:t>uma</a:t>
            </a:r>
            <a:r>
              <a:rPr lang="en-US" dirty="0" smtClean="0"/>
              <a:t> </a:t>
            </a:r>
            <a:r>
              <a:rPr lang="en-US" dirty="0" err="1" smtClean="0"/>
              <a:t>palavra</a:t>
            </a:r>
            <a:r>
              <a:rPr lang="en-US" dirty="0" smtClean="0"/>
              <a:t> e </a:t>
            </a:r>
            <a:r>
              <a:rPr lang="en-US" dirty="0" err="1" smtClean="0"/>
              <a:t>compreender</a:t>
            </a:r>
            <a:r>
              <a:rPr lang="en-US" dirty="0" smtClean="0"/>
              <a:t> o </a:t>
            </a:r>
            <a:r>
              <a:rPr lang="en-US" dirty="0" err="1" smtClean="0"/>
              <a:t>seu</a:t>
            </a:r>
            <a:r>
              <a:rPr lang="en-US" dirty="0" smtClean="0"/>
              <a:t> </a:t>
            </a:r>
            <a:r>
              <a:rPr lang="en-US" dirty="0" err="1" smtClean="0"/>
              <a:t>contributo</a:t>
            </a:r>
            <a:r>
              <a:rPr lang="en-US" dirty="0" smtClean="0"/>
              <a:t> </a:t>
            </a:r>
            <a:r>
              <a:rPr lang="en-US" dirty="0" err="1" smtClean="0"/>
              <a:t>semântico</a:t>
            </a:r>
            <a:r>
              <a:rPr lang="en-US" dirty="0" smtClean="0"/>
              <a:t> </a:t>
            </a:r>
            <a:r>
              <a:rPr lang="en-US" dirty="0" err="1" smtClean="0"/>
              <a:t>para</a:t>
            </a:r>
            <a:r>
              <a:rPr lang="en-US" dirty="0"/>
              <a:t> </a:t>
            </a:r>
            <a:r>
              <a:rPr lang="en-US" dirty="0" smtClean="0"/>
              <a:t>o </a:t>
            </a:r>
            <a:r>
              <a:rPr lang="en-US" dirty="0" err="1" smtClean="0"/>
              <a:t>todo</a:t>
            </a:r>
            <a:r>
              <a:rPr lang="en-US" dirty="0" smtClean="0"/>
              <a:t> </a:t>
            </a:r>
            <a:r>
              <a:rPr lang="en-US" dirty="0" err="1" smtClean="0"/>
              <a:t>orgânico</a:t>
            </a:r>
            <a:r>
              <a:rPr lang="en-US" dirty="0" smtClean="0"/>
              <a:t> da </a:t>
            </a:r>
            <a:r>
              <a:rPr lang="en-US" dirty="0" err="1" smtClean="0"/>
              <a:t>frase</a:t>
            </a:r>
            <a:r>
              <a:rPr lang="en-US" dirty="0" smtClean="0"/>
              <a:t> </a:t>
            </a:r>
            <a:r>
              <a:rPr lang="en-US" dirty="0" err="1" smtClean="0"/>
              <a:t>em</a:t>
            </a:r>
            <a:r>
              <a:rPr lang="en-US" dirty="0" smtClean="0"/>
              <a:t> </a:t>
            </a:r>
            <a:r>
              <a:rPr lang="en-US" dirty="0" err="1" smtClean="0"/>
              <a:t>que</a:t>
            </a:r>
            <a:r>
              <a:rPr lang="en-US" dirty="0" smtClean="0"/>
              <a:t> </a:t>
            </a:r>
            <a:r>
              <a:rPr lang="en-US" dirty="0" err="1" smtClean="0"/>
              <a:t>figura</a:t>
            </a:r>
            <a:r>
              <a:rPr lang="en-US" dirty="0" smtClean="0"/>
              <a:t>, </a:t>
            </a:r>
            <a:r>
              <a:rPr lang="en-US" dirty="0" err="1" smtClean="0"/>
              <a:t>temos</a:t>
            </a:r>
            <a:r>
              <a:rPr lang="en-US" dirty="0" smtClean="0"/>
              <a:t> de </a:t>
            </a:r>
            <a:r>
              <a:rPr lang="en-US" b="1" dirty="0" err="1" smtClean="0"/>
              <a:t>focar-nos</a:t>
            </a:r>
            <a:r>
              <a:rPr lang="en-US" dirty="0" smtClean="0"/>
              <a:t> </a:t>
            </a:r>
            <a:r>
              <a:rPr lang="en-US" b="1" dirty="0" err="1" smtClean="0"/>
              <a:t>na</a:t>
            </a:r>
            <a:r>
              <a:rPr lang="en-US" b="1" dirty="0" smtClean="0"/>
              <a:t> </a:t>
            </a:r>
            <a:r>
              <a:rPr lang="en-US" b="1" dirty="0" err="1" smtClean="0"/>
              <a:t>frase</a:t>
            </a:r>
            <a:r>
              <a:rPr lang="en-US" b="1" dirty="0" smtClean="0"/>
              <a:t> </a:t>
            </a:r>
            <a:r>
              <a:rPr lang="en-US" b="1" dirty="0" err="1" smtClean="0"/>
              <a:t>como</a:t>
            </a:r>
            <a:r>
              <a:rPr lang="en-US" b="1" dirty="0" smtClean="0"/>
              <a:t> um </a:t>
            </a:r>
            <a:r>
              <a:rPr lang="en-US" b="1" dirty="0" err="1" smtClean="0"/>
              <a:t>todo</a:t>
            </a:r>
            <a:r>
              <a:rPr lang="en-US" b="1" dirty="0" smtClean="0"/>
              <a:t>, respectivo </a:t>
            </a:r>
            <a:r>
              <a:rPr lang="en-US" b="1" dirty="0" err="1" smtClean="0"/>
              <a:t>potencial</a:t>
            </a:r>
            <a:r>
              <a:rPr lang="en-US" b="1" dirty="0" smtClean="0"/>
              <a:t> </a:t>
            </a:r>
            <a:r>
              <a:rPr lang="en-US" b="1" dirty="0" err="1" smtClean="0"/>
              <a:t>assertivo</a:t>
            </a:r>
            <a:r>
              <a:rPr lang="en-US" b="1" dirty="0" smtClean="0"/>
              <a:t> e de </a:t>
            </a:r>
            <a:r>
              <a:rPr lang="en-US" b="1" dirty="0" err="1" smtClean="0"/>
              <a:t>expressão</a:t>
            </a:r>
            <a:r>
              <a:rPr lang="en-US" b="1" dirty="0" smtClean="0"/>
              <a:t> de um </a:t>
            </a:r>
            <a:r>
              <a:rPr lang="en-US" b="1" dirty="0" err="1" smtClean="0"/>
              <a:t>pensamento</a:t>
            </a:r>
            <a:r>
              <a:rPr lang="en-US" b="1" dirty="0" smtClean="0"/>
              <a:t>. </a:t>
            </a:r>
          </a:p>
        </p:txBody>
      </p:sp>
    </p:spTree>
    <p:extLst>
      <p:ext uri="{BB962C8B-B14F-4D97-AF65-F5344CB8AC3E}">
        <p14:creationId xmlns:p14="http://schemas.microsoft.com/office/powerpoint/2010/main" xmlns="" val="215482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836712"/>
            <a:ext cx="7024744" cy="792088"/>
          </a:xfrm>
        </p:spPr>
        <p:txBody>
          <a:bodyPr/>
          <a:lstStyle/>
          <a:p>
            <a:r>
              <a:rPr lang="en-US" dirty="0" smtClean="0"/>
              <a:t>Frege:</a:t>
            </a:r>
            <a:endParaRPr lang="en-US" dirty="0"/>
          </a:p>
        </p:txBody>
      </p:sp>
      <p:sp>
        <p:nvSpPr>
          <p:cNvPr id="3" name="Marcador de Posição de Conteúdo 2"/>
          <p:cNvSpPr>
            <a:spLocks noGrp="1"/>
          </p:cNvSpPr>
          <p:nvPr>
            <p:ph idx="1"/>
          </p:nvPr>
        </p:nvSpPr>
        <p:spPr>
          <a:xfrm>
            <a:off x="1043492" y="1628800"/>
            <a:ext cx="6777317" cy="4464496"/>
          </a:xfrm>
        </p:spPr>
        <p:txBody>
          <a:bodyPr>
            <a:normAutofit fontScale="92500" lnSpcReduction="20000"/>
          </a:bodyPr>
          <a:lstStyle/>
          <a:p>
            <a:pPr algn="just"/>
            <a:r>
              <a:rPr lang="en-US" dirty="0" err="1" smtClean="0"/>
              <a:t>Questões</a:t>
            </a:r>
            <a:r>
              <a:rPr lang="en-US" dirty="0" smtClean="0"/>
              <a:t> de </a:t>
            </a:r>
            <a:r>
              <a:rPr lang="en-US" dirty="0" err="1" smtClean="0"/>
              <a:t>interpretação</a:t>
            </a:r>
            <a:r>
              <a:rPr lang="en-US" dirty="0" smtClean="0"/>
              <a:t> </a:t>
            </a:r>
            <a:r>
              <a:rPr lang="en-US" dirty="0" err="1" smtClean="0"/>
              <a:t>precedem</a:t>
            </a:r>
            <a:r>
              <a:rPr lang="en-US" dirty="0" smtClean="0"/>
              <a:t> </a:t>
            </a:r>
            <a:r>
              <a:rPr lang="en-US" dirty="0" err="1" smtClean="0"/>
              <a:t>sempre</a:t>
            </a:r>
            <a:r>
              <a:rPr lang="en-US" dirty="0" smtClean="0"/>
              <a:t> a </a:t>
            </a:r>
            <a:r>
              <a:rPr lang="en-US" dirty="0" err="1" smtClean="0"/>
              <a:t>determinação</a:t>
            </a:r>
            <a:r>
              <a:rPr lang="en-US" dirty="0" smtClean="0"/>
              <a:t> de um </a:t>
            </a:r>
            <a:r>
              <a:rPr lang="en-US" dirty="0" err="1" smtClean="0"/>
              <a:t>pensamento</a:t>
            </a:r>
            <a:r>
              <a:rPr lang="en-US" dirty="0" smtClean="0"/>
              <a:t> </a:t>
            </a:r>
            <a:r>
              <a:rPr lang="en-US" dirty="0" err="1" smtClean="0"/>
              <a:t>completo</a:t>
            </a:r>
            <a:r>
              <a:rPr lang="en-US" dirty="0" smtClean="0"/>
              <a:t>. </a:t>
            </a:r>
          </a:p>
          <a:p>
            <a:pPr algn="just"/>
            <a:endParaRPr lang="en-US" dirty="0"/>
          </a:p>
          <a:p>
            <a:pPr algn="just"/>
            <a:r>
              <a:rPr lang="en-US" dirty="0" smtClean="0"/>
              <a:t>Se um </a:t>
            </a:r>
            <a:r>
              <a:rPr lang="en-US" dirty="0" err="1" smtClean="0"/>
              <a:t>falante</a:t>
            </a:r>
            <a:r>
              <a:rPr lang="en-US" dirty="0" smtClean="0"/>
              <a:t> </a:t>
            </a:r>
            <a:r>
              <a:rPr lang="en-US" dirty="0" err="1" smtClean="0"/>
              <a:t>competente</a:t>
            </a:r>
            <a:r>
              <a:rPr lang="en-US" dirty="0" smtClean="0"/>
              <a:t> de </a:t>
            </a:r>
            <a:r>
              <a:rPr lang="en-US" dirty="0" err="1" smtClean="0"/>
              <a:t>uma</a:t>
            </a:r>
            <a:r>
              <a:rPr lang="en-US" dirty="0" smtClean="0"/>
              <a:t> </a:t>
            </a:r>
            <a:r>
              <a:rPr lang="en-US" dirty="0" err="1" smtClean="0"/>
              <a:t>língua</a:t>
            </a:r>
            <a:r>
              <a:rPr lang="en-US" dirty="0" smtClean="0"/>
              <a:t> L </a:t>
            </a:r>
            <a:r>
              <a:rPr lang="en-US" dirty="0" err="1" smtClean="0"/>
              <a:t>compreende</a:t>
            </a:r>
            <a:r>
              <a:rPr lang="en-US" dirty="0" smtClean="0"/>
              <a:t> o </a:t>
            </a:r>
            <a:r>
              <a:rPr lang="en-US" dirty="0" err="1" smtClean="0"/>
              <a:t>pensamento</a:t>
            </a:r>
            <a:r>
              <a:rPr lang="en-US" dirty="0" smtClean="0"/>
              <a:t> </a:t>
            </a:r>
            <a:r>
              <a:rPr lang="en-US" dirty="0" err="1" smtClean="0"/>
              <a:t>expresso</a:t>
            </a:r>
            <a:r>
              <a:rPr lang="en-US" dirty="0" smtClean="0"/>
              <a:t> </a:t>
            </a:r>
            <a:r>
              <a:rPr lang="en-US" dirty="0" err="1" smtClean="0"/>
              <a:t>por</a:t>
            </a:r>
            <a:r>
              <a:rPr lang="en-US" dirty="0" smtClean="0"/>
              <a:t> </a:t>
            </a:r>
            <a:r>
              <a:rPr lang="en-US" dirty="0" err="1" smtClean="0"/>
              <a:t>uma</a:t>
            </a:r>
            <a:r>
              <a:rPr lang="en-US" dirty="0" smtClean="0"/>
              <a:t> </a:t>
            </a:r>
            <a:r>
              <a:rPr lang="en-US" dirty="0" err="1" smtClean="0"/>
              <a:t>frase</a:t>
            </a:r>
            <a:r>
              <a:rPr lang="en-US" dirty="0" smtClean="0"/>
              <a:t> S, </a:t>
            </a:r>
            <a:r>
              <a:rPr lang="en-US" dirty="0" err="1" smtClean="0"/>
              <a:t>fá</a:t>
            </a:r>
            <a:r>
              <a:rPr lang="en-US" dirty="0" smtClean="0"/>
              <a:t>-lo-á </a:t>
            </a:r>
            <a:r>
              <a:rPr lang="en-US" dirty="0" err="1" smtClean="0"/>
              <a:t>atendendo</a:t>
            </a:r>
            <a:r>
              <a:rPr lang="en-US" dirty="0" smtClean="0"/>
              <a:t> </a:t>
            </a:r>
            <a:r>
              <a:rPr lang="en-US" dirty="0" err="1" smtClean="0"/>
              <a:t>ao</a:t>
            </a:r>
            <a:r>
              <a:rPr lang="en-US" dirty="0" smtClean="0"/>
              <a:t> </a:t>
            </a:r>
            <a:r>
              <a:rPr lang="en-US" dirty="0" err="1" smtClean="0"/>
              <a:t>princípio</a:t>
            </a:r>
            <a:r>
              <a:rPr lang="en-US" dirty="0" smtClean="0"/>
              <a:t> de </a:t>
            </a:r>
            <a:r>
              <a:rPr lang="en-US" dirty="0" err="1" smtClean="0"/>
              <a:t>composição</a:t>
            </a:r>
            <a:r>
              <a:rPr lang="en-US" dirty="0" smtClean="0"/>
              <a:t>/</a:t>
            </a:r>
            <a:r>
              <a:rPr lang="en-US" dirty="0" err="1" smtClean="0"/>
              <a:t>decomposição</a:t>
            </a:r>
            <a:r>
              <a:rPr lang="en-US" dirty="0" smtClean="0"/>
              <a:t> </a:t>
            </a:r>
            <a:r>
              <a:rPr lang="en-US" dirty="0" err="1" smtClean="0"/>
              <a:t>que</a:t>
            </a:r>
            <a:r>
              <a:rPr lang="en-US" dirty="0" smtClean="0"/>
              <a:t> </a:t>
            </a:r>
            <a:r>
              <a:rPr lang="en-US" dirty="0" err="1" smtClean="0"/>
              <a:t>fixa</a:t>
            </a:r>
            <a:r>
              <a:rPr lang="en-US" dirty="0" smtClean="0"/>
              <a:t> o </a:t>
            </a:r>
            <a:r>
              <a:rPr lang="en-US" dirty="0" err="1" smtClean="0"/>
              <a:t>significado</a:t>
            </a:r>
            <a:r>
              <a:rPr lang="en-US" dirty="0" smtClean="0"/>
              <a:t> de S. </a:t>
            </a:r>
          </a:p>
          <a:p>
            <a:pPr algn="just"/>
            <a:endParaRPr lang="en-US" dirty="0"/>
          </a:p>
          <a:p>
            <a:pPr algn="just"/>
            <a:r>
              <a:rPr lang="en-US" b="1" dirty="0" err="1" smtClean="0"/>
              <a:t>Qualquer</a:t>
            </a:r>
            <a:r>
              <a:rPr lang="en-US" b="1" dirty="0" smtClean="0"/>
              <a:t> </a:t>
            </a:r>
            <a:r>
              <a:rPr lang="en-US" b="1" dirty="0" err="1" smtClean="0"/>
              <a:t>processo</a:t>
            </a:r>
            <a:r>
              <a:rPr lang="en-US" b="1" dirty="0" smtClean="0"/>
              <a:t> de </a:t>
            </a:r>
            <a:r>
              <a:rPr lang="en-US" b="1" dirty="0" err="1" smtClean="0"/>
              <a:t>modulação</a:t>
            </a:r>
            <a:r>
              <a:rPr lang="en-US" b="1" dirty="0" smtClean="0"/>
              <a:t> de </a:t>
            </a:r>
            <a:r>
              <a:rPr lang="en-US" b="1" dirty="0" err="1" smtClean="0"/>
              <a:t>significados</a:t>
            </a:r>
            <a:r>
              <a:rPr lang="en-US" b="1" dirty="0" smtClean="0"/>
              <a:t> </a:t>
            </a:r>
            <a:r>
              <a:rPr lang="en-US" b="1" dirty="0" err="1" smtClean="0"/>
              <a:t>lexicais</a:t>
            </a:r>
            <a:r>
              <a:rPr lang="en-US" b="1" dirty="0" smtClean="0"/>
              <a:t> </a:t>
            </a:r>
            <a:r>
              <a:rPr lang="en-US" b="1" dirty="0" err="1" smtClean="0"/>
              <a:t>atribuível</a:t>
            </a:r>
            <a:r>
              <a:rPr lang="en-US" b="1" dirty="0" smtClean="0"/>
              <a:t> a </a:t>
            </a:r>
            <a:r>
              <a:rPr lang="en-US" b="1" dirty="0" err="1" smtClean="0"/>
              <a:t>características</a:t>
            </a:r>
            <a:r>
              <a:rPr lang="en-US" b="1" dirty="0" smtClean="0"/>
              <a:t> </a:t>
            </a:r>
            <a:r>
              <a:rPr lang="en-US" b="1" dirty="0" err="1" smtClean="0"/>
              <a:t>muito</a:t>
            </a:r>
            <a:r>
              <a:rPr lang="en-US" b="1" dirty="0" smtClean="0"/>
              <a:t> </a:t>
            </a:r>
            <a:r>
              <a:rPr lang="en-US" b="1" dirty="0" err="1" smtClean="0"/>
              <a:t>específicas</a:t>
            </a:r>
            <a:r>
              <a:rPr lang="en-US" b="1" dirty="0" smtClean="0"/>
              <a:t> do </a:t>
            </a:r>
            <a:r>
              <a:rPr lang="en-US" b="1" dirty="0" err="1" smtClean="0"/>
              <a:t>mundo</a:t>
            </a:r>
            <a:r>
              <a:rPr lang="en-US" b="1" dirty="0" smtClean="0"/>
              <a:t> </a:t>
            </a:r>
            <a:r>
              <a:rPr lang="en-US" b="1" dirty="0" err="1" smtClean="0"/>
              <a:t>está</a:t>
            </a:r>
            <a:r>
              <a:rPr lang="en-US" b="1" dirty="0" smtClean="0"/>
              <a:t> </a:t>
            </a:r>
            <a:r>
              <a:rPr lang="en-US" b="1" dirty="0" err="1" smtClean="0"/>
              <a:t>excluído</a:t>
            </a:r>
            <a:r>
              <a:rPr lang="en-US" b="1" dirty="0" smtClean="0"/>
              <a:t> </a:t>
            </a:r>
            <a:r>
              <a:rPr lang="en-US" b="1" dirty="0" err="1" smtClean="0"/>
              <a:t>desta</a:t>
            </a:r>
            <a:r>
              <a:rPr lang="en-US" b="1" dirty="0" smtClean="0"/>
              <a:t> </a:t>
            </a:r>
            <a:r>
              <a:rPr lang="en-US" b="1" dirty="0" err="1" smtClean="0"/>
              <a:t>orgânica</a:t>
            </a:r>
            <a:r>
              <a:rPr lang="en-US" b="1" dirty="0"/>
              <a:t> </a:t>
            </a:r>
            <a:r>
              <a:rPr lang="en-US" b="1" dirty="0" err="1" smtClean="0"/>
              <a:t>interpretativa</a:t>
            </a:r>
            <a:r>
              <a:rPr lang="en-US" b="1" dirty="0" smtClean="0"/>
              <a:t>. </a:t>
            </a:r>
          </a:p>
          <a:p>
            <a:pPr algn="just"/>
            <a:endParaRPr lang="en-US" dirty="0"/>
          </a:p>
        </p:txBody>
      </p:sp>
    </p:spTree>
    <p:extLst>
      <p:ext uri="{BB962C8B-B14F-4D97-AF65-F5344CB8AC3E}">
        <p14:creationId xmlns:p14="http://schemas.microsoft.com/office/powerpoint/2010/main" xmlns="" val="302038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620688"/>
            <a:ext cx="7024744" cy="864096"/>
          </a:xfrm>
        </p:spPr>
        <p:txBody>
          <a:bodyPr>
            <a:normAutofit/>
          </a:bodyPr>
          <a:lstStyle/>
          <a:p>
            <a:r>
              <a:rPr lang="en-US" dirty="0" smtClean="0"/>
              <a:t>Frege: </a:t>
            </a:r>
            <a:r>
              <a:rPr lang="en-US" dirty="0" err="1" smtClean="0"/>
              <a:t>Conclusão</a:t>
            </a:r>
            <a:r>
              <a:rPr lang="en-US" dirty="0" smtClean="0"/>
              <a:t> </a:t>
            </a:r>
            <a:r>
              <a:rPr lang="en-US" dirty="0" err="1" smtClean="0"/>
              <a:t>Provisória</a:t>
            </a:r>
            <a:endParaRPr lang="en-US" dirty="0"/>
          </a:p>
        </p:txBody>
      </p:sp>
      <p:sp>
        <p:nvSpPr>
          <p:cNvPr id="3" name="Marcador de Posição de Conteúdo 2"/>
          <p:cNvSpPr>
            <a:spLocks noGrp="1"/>
          </p:cNvSpPr>
          <p:nvPr>
            <p:ph idx="1"/>
          </p:nvPr>
        </p:nvSpPr>
        <p:spPr>
          <a:xfrm>
            <a:off x="1043492" y="1772816"/>
            <a:ext cx="6777317" cy="4059813"/>
          </a:xfrm>
        </p:spPr>
        <p:txBody>
          <a:bodyPr>
            <a:normAutofit lnSpcReduction="10000"/>
          </a:bodyPr>
          <a:lstStyle/>
          <a:p>
            <a:pPr algn="just"/>
            <a:r>
              <a:rPr lang="en-US" dirty="0" smtClean="0"/>
              <a:t>O </a:t>
            </a:r>
            <a:r>
              <a:rPr lang="en-US" dirty="0" err="1" smtClean="0"/>
              <a:t>Princípio</a:t>
            </a:r>
            <a:r>
              <a:rPr lang="en-US" dirty="0" smtClean="0"/>
              <a:t> do </a:t>
            </a:r>
            <a:r>
              <a:rPr lang="en-US" dirty="0" err="1" smtClean="0"/>
              <a:t>Contexto</a:t>
            </a:r>
            <a:r>
              <a:rPr lang="en-US" dirty="0" smtClean="0"/>
              <a:t> de Frege é </a:t>
            </a:r>
            <a:r>
              <a:rPr lang="en-US" dirty="0" err="1" smtClean="0"/>
              <a:t>só</a:t>
            </a:r>
            <a:r>
              <a:rPr lang="en-US" dirty="0" smtClean="0"/>
              <a:t> </a:t>
            </a:r>
            <a:r>
              <a:rPr lang="en-US" dirty="0" err="1" smtClean="0"/>
              <a:t>uma</a:t>
            </a:r>
            <a:r>
              <a:rPr lang="en-US" dirty="0" smtClean="0"/>
              <a:t> </a:t>
            </a:r>
            <a:r>
              <a:rPr lang="en-US" b="1" dirty="0" err="1" smtClean="0"/>
              <a:t>regra</a:t>
            </a:r>
            <a:r>
              <a:rPr lang="en-US" b="1" dirty="0" smtClean="0"/>
              <a:t> meta-</a:t>
            </a:r>
            <a:r>
              <a:rPr lang="en-US" b="1" dirty="0" err="1" smtClean="0"/>
              <a:t>semântica</a:t>
            </a:r>
            <a:r>
              <a:rPr lang="en-US" dirty="0" smtClean="0"/>
              <a:t>. </a:t>
            </a:r>
          </a:p>
          <a:p>
            <a:pPr algn="just"/>
            <a:endParaRPr lang="en-US" dirty="0"/>
          </a:p>
          <a:p>
            <a:pPr algn="just"/>
            <a:r>
              <a:rPr lang="en-US" dirty="0" err="1" smtClean="0"/>
              <a:t>Mesmo</a:t>
            </a:r>
            <a:r>
              <a:rPr lang="en-US" dirty="0" smtClean="0"/>
              <a:t> se </a:t>
            </a:r>
            <a:r>
              <a:rPr lang="en-US" dirty="0" err="1" smtClean="0"/>
              <a:t>foi</a:t>
            </a:r>
            <a:r>
              <a:rPr lang="en-US" dirty="0" smtClean="0"/>
              <a:t> </a:t>
            </a:r>
            <a:r>
              <a:rPr lang="en-US" dirty="0" err="1" smtClean="0"/>
              <a:t>chamado</a:t>
            </a:r>
            <a:r>
              <a:rPr lang="en-US" dirty="0" smtClean="0"/>
              <a:t> “</a:t>
            </a:r>
            <a:r>
              <a:rPr lang="en-US" dirty="0" err="1" smtClean="0"/>
              <a:t>Princípio</a:t>
            </a:r>
            <a:r>
              <a:rPr lang="en-US" dirty="0" smtClean="0"/>
              <a:t> do </a:t>
            </a:r>
            <a:r>
              <a:rPr lang="en-US" dirty="0" err="1" smtClean="0"/>
              <a:t>Contexto</a:t>
            </a:r>
            <a:r>
              <a:rPr lang="en-US" dirty="0" smtClean="0"/>
              <a:t>” </a:t>
            </a:r>
            <a:r>
              <a:rPr lang="en-US" dirty="0" err="1" smtClean="0"/>
              <a:t>pela</a:t>
            </a:r>
            <a:r>
              <a:rPr lang="en-US" dirty="0" smtClean="0"/>
              <a:t> </a:t>
            </a:r>
            <a:r>
              <a:rPr lang="en-US" dirty="0" err="1" smtClean="0"/>
              <a:t>tradição</a:t>
            </a:r>
            <a:r>
              <a:rPr lang="en-US" dirty="0" smtClean="0"/>
              <a:t> </a:t>
            </a:r>
            <a:r>
              <a:rPr lang="en-US" dirty="0" err="1" smtClean="0"/>
              <a:t>analítica</a:t>
            </a:r>
            <a:r>
              <a:rPr lang="en-US" dirty="0" smtClean="0"/>
              <a:t>, o “</a:t>
            </a:r>
            <a:r>
              <a:rPr lang="en-US" dirty="0" err="1" smtClean="0"/>
              <a:t>axioma</a:t>
            </a:r>
            <a:r>
              <a:rPr lang="en-US" dirty="0" smtClean="0"/>
              <a:t> de Frege” </a:t>
            </a:r>
            <a:r>
              <a:rPr lang="en-US" dirty="0" err="1" smtClean="0"/>
              <a:t>na</a:t>
            </a:r>
            <a:r>
              <a:rPr lang="en-US" dirty="0" smtClean="0"/>
              <a:t> </a:t>
            </a:r>
            <a:r>
              <a:rPr lang="en-US" dirty="0" err="1" smtClean="0"/>
              <a:t>Introdução</a:t>
            </a:r>
            <a:r>
              <a:rPr lang="en-US" dirty="0" smtClean="0"/>
              <a:t> dos </a:t>
            </a:r>
            <a:r>
              <a:rPr lang="en-US" i="1" dirty="0" err="1" smtClean="0"/>
              <a:t>Grundlagen</a:t>
            </a:r>
            <a:r>
              <a:rPr lang="en-US" i="1" dirty="0" smtClean="0"/>
              <a:t> </a:t>
            </a:r>
            <a:r>
              <a:rPr lang="en-US" dirty="0" err="1" smtClean="0"/>
              <a:t>diz</a:t>
            </a:r>
            <a:r>
              <a:rPr lang="en-US" dirty="0" smtClean="0"/>
              <a:t> </a:t>
            </a:r>
            <a:r>
              <a:rPr lang="en-US" dirty="0" err="1" smtClean="0"/>
              <a:t>apenas</a:t>
            </a:r>
            <a:r>
              <a:rPr lang="en-US" dirty="0" smtClean="0"/>
              <a:t> </a:t>
            </a:r>
            <a:r>
              <a:rPr lang="en-US" dirty="0" err="1" smtClean="0"/>
              <a:t>respeito</a:t>
            </a:r>
            <a:r>
              <a:rPr lang="en-US" dirty="0" smtClean="0"/>
              <a:t> </a:t>
            </a:r>
            <a:r>
              <a:rPr lang="en-US" b="1" dirty="0" err="1" smtClean="0"/>
              <a:t>ao</a:t>
            </a:r>
            <a:r>
              <a:rPr lang="en-US" b="1" dirty="0" smtClean="0"/>
              <a:t> </a:t>
            </a:r>
            <a:r>
              <a:rPr lang="en-US" b="1" dirty="0" err="1" smtClean="0"/>
              <a:t>todo</a:t>
            </a:r>
            <a:r>
              <a:rPr lang="en-US" b="1" dirty="0" smtClean="0"/>
              <a:t> </a:t>
            </a:r>
            <a:r>
              <a:rPr lang="en-US" b="1" dirty="0" err="1" smtClean="0"/>
              <a:t>interno</a:t>
            </a:r>
            <a:r>
              <a:rPr lang="en-US" b="1" dirty="0" smtClean="0"/>
              <a:t> de </a:t>
            </a:r>
            <a:r>
              <a:rPr lang="en-US" b="1" dirty="0" err="1" smtClean="0"/>
              <a:t>uma</a:t>
            </a:r>
            <a:r>
              <a:rPr lang="en-US" b="1" dirty="0" smtClean="0"/>
              <a:t> </a:t>
            </a:r>
            <a:r>
              <a:rPr lang="en-US" b="1" dirty="0" err="1" smtClean="0"/>
              <a:t>frase</a:t>
            </a:r>
            <a:r>
              <a:rPr lang="en-US" b="1" dirty="0" smtClean="0"/>
              <a:t>, </a:t>
            </a:r>
            <a:r>
              <a:rPr lang="en-US" dirty="0" err="1" smtClean="0"/>
              <a:t>não</a:t>
            </a:r>
            <a:r>
              <a:rPr lang="en-US" dirty="0" smtClean="0"/>
              <a:t> </a:t>
            </a:r>
            <a:r>
              <a:rPr lang="en-US" dirty="0" err="1" smtClean="0"/>
              <a:t>versando</a:t>
            </a:r>
            <a:r>
              <a:rPr lang="en-US" dirty="0" smtClean="0"/>
              <a:t> </a:t>
            </a:r>
            <a:r>
              <a:rPr lang="en-US" dirty="0" err="1" smtClean="0"/>
              <a:t>sobre</a:t>
            </a:r>
            <a:r>
              <a:rPr lang="en-US" dirty="0" smtClean="0"/>
              <a:t> as </a:t>
            </a:r>
            <a:r>
              <a:rPr lang="en-US" dirty="0" err="1" smtClean="0"/>
              <a:t>circunstâncias</a:t>
            </a:r>
            <a:r>
              <a:rPr lang="en-US" dirty="0" smtClean="0"/>
              <a:t> </a:t>
            </a:r>
            <a:r>
              <a:rPr lang="en-US" dirty="0" err="1" smtClean="0"/>
              <a:t>em</a:t>
            </a:r>
            <a:r>
              <a:rPr lang="en-US" dirty="0" smtClean="0"/>
              <a:t> </a:t>
            </a:r>
            <a:r>
              <a:rPr lang="en-US" dirty="0" err="1" smtClean="0"/>
              <a:t>que</a:t>
            </a:r>
            <a:r>
              <a:rPr lang="en-US" dirty="0" smtClean="0"/>
              <a:t> a </a:t>
            </a:r>
            <a:r>
              <a:rPr lang="en-US" dirty="0" err="1" smtClean="0"/>
              <a:t>mesma</a:t>
            </a:r>
            <a:r>
              <a:rPr lang="en-US" dirty="0" smtClean="0"/>
              <a:t> </a:t>
            </a:r>
            <a:r>
              <a:rPr lang="en-US" dirty="0" err="1" smtClean="0"/>
              <a:t>pode</a:t>
            </a:r>
            <a:r>
              <a:rPr lang="en-US" dirty="0" smtClean="0"/>
              <a:t> </a:t>
            </a:r>
            <a:r>
              <a:rPr lang="en-US" dirty="0" err="1" smtClean="0"/>
              <a:t>ser</a:t>
            </a:r>
            <a:r>
              <a:rPr lang="en-US" dirty="0" smtClean="0"/>
              <a:t> </a:t>
            </a:r>
            <a:r>
              <a:rPr lang="en-US" dirty="0" err="1" smtClean="0"/>
              <a:t>proferida</a:t>
            </a:r>
            <a:r>
              <a:rPr lang="en-US" dirty="0" smtClean="0"/>
              <a:t> – </a:t>
            </a:r>
            <a:r>
              <a:rPr lang="en-US" dirty="0" err="1" smtClean="0"/>
              <a:t>portanto</a:t>
            </a:r>
            <a:r>
              <a:rPr lang="en-US" dirty="0" smtClean="0"/>
              <a:t>, </a:t>
            </a:r>
            <a:r>
              <a:rPr lang="en-US" dirty="0" err="1" smtClean="0"/>
              <a:t>sobre</a:t>
            </a:r>
            <a:r>
              <a:rPr lang="en-US" dirty="0" smtClean="0"/>
              <a:t> </a:t>
            </a:r>
            <a:r>
              <a:rPr lang="en-US" dirty="0" err="1" smtClean="0"/>
              <a:t>aquilo</a:t>
            </a:r>
            <a:r>
              <a:rPr lang="en-US" dirty="0" smtClean="0"/>
              <a:t> a </a:t>
            </a:r>
            <a:r>
              <a:rPr lang="en-US" dirty="0" err="1" smtClean="0"/>
              <a:t>que</a:t>
            </a:r>
            <a:r>
              <a:rPr lang="en-US" dirty="0" smtClean="0"/>
              <a:t> </a:t>
            </a:r>
            <a:r>
              <a:rPr lang="en-US" dirty="0" err="1" smtClean="0"/>
              <a:t>eu</a:t>
            </a:r>
            <a:r>
              <a:rPr lang="en-US" dirty="0" smtClean="0"/>
              <a:t> </a:t>
            </a:r>
            <a:r>
              <a:rPr lang="en-US" dirty="0" err="1" smtClean="0"/>
              <a:t>chamaria</a:t>
            </a:r>
            <a:r>
              <a:rPr lang="en-US" dirty="0" smtClean="0"/>
              <a:t> </a:t>
            </a:r>
            <a:r>
              <a:rPr lang="en-US" b="1" dirty="0" smtClean="0"/>
              <a:t>“</a:t>
            </a:r>
            <a:r>
              <a:rPr lang="en-US" b="1" dirty="0" err="1" smtClean="0"/>
              <a:t>contexto</a:t>
            </a:r>
            <a:r>
              <a:rPr lang="en-US" b="1" dirty="0" smtClean="0"/>
              <a:t> </a:t>
            </a:r>
            <a:r>
              <a:rPr lang="en-US" b="1" dirty="0" err="1" smtClean="0"/>
              <a:t>externo</a:t>
            </a:r>
            <a:r>
              <a:rPr lang="en-US" b="1" dirty="0" smtClean="0"/>
              <a:t>”. </a:t>
            </a:r>
            <a:endParaRPr lang="en-US" b="1" i="1" dirty="0"/>
          </a:p>
        </p:txBody>
      </p:sp>
    </p:spTree>
    <p:extLst>
      <p:ext uri="{BB962C8B-B14F-4D97-AF65-F5344CB8AC3E}">
        <p14:creationId xmlns:p14="http://schemas.microsoft.com/office/powerpoint/2010/main" xmlns="" val="322752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620688"/>
            <a:ext cx="7024744" cy="864096"/>
          </a:xfrm>
        </p:spPr>
        <p:txBody>
          <a:bodyPr/>
          <a:lstStyle/>
          <a:p>
            <a:pPr algn="ctr"/>
            <a:r>
              <a:rPr lang="en-US" dirty="0" smtClean="0"/>
              <a:t>Wittgenstein</a:t>
            </a:r>
            <a:endParaRPr lang="en-US" dirty="0"/>
          </a:p>
        </p:txBody>
      </p:sp>
      <p:sp>
        <p:nvSpPr>
          <p:cNvPr id="3" name="Marcador de Posição de Conteúdo 2"/>
          <p:cNvSpPr>
            <a:spLocks noGrp="1"/>
          </p:cNvSpPr>
          <p:nvPr>
            <p:ph idx="1"/>
          </p:nvPr>
        </p:nvSpPr>
        <p:spPr>
          <a:xfrm>
            <a:off x="1043492" y="1628800"/>
            <a:ext cx="7272924" cy="4203829"/>
          </a:xfrm>
        </p:spPr>
        <p:txBody>
          <a:bodyPr/>
          <a:lstStyle/>
          <a:p>
            <a:pPr algn="just"/>
            <a:r>
              <a:rPr lang="en-US" dirty="0" smtClean="0"/>
              <a:t>«I shall also call the whole, consisting of language and the actions into which it is woven, a “language-game”» (PI, §7)</a:t>
            </a:r>
          </a:p>
          <a:p>
            <a:pPr algn="just"/>
            <a:endParaRPr lang="en-US" dirty="0"/>
          </a:p>
          <a:p>
            <a:pPr algn="just"/>
            <a:r>
              <a:rPr lang="en-US" dirty="0" smtClean="0"/>
              <a:t>1) O </a:t>
            </a:r>
            <a:r>
              <a:rPr lang="en-US" dirty="0" err="1" smtClean="0"/>
              <a:t>que</a:t>
            </a:r>
            <a:r>
              <a:rPr lang="en-US" dirty="0" smtClean="0"/>
              <a:t> é um </a:t>
            </a:r>
            <a:r>
              <a:rPr lang="en-US" dirty="0" err="1" smtClean="0"/>
              <a:t>nome</a:t>
            </a:r>
            <a:r>
              <a:rPr lang="en-US" dirty="0" smtClean="0"/>
              <a:t> </a:t>
            </a:r>
            <a:r>
              <a:rPr lang="en-US" dirty="0" err="1" smtClean="0"/>
              <a:t>num</a:t>
            </a:r>
            <a:r>
              <a:rPr lang="en-US" dirty="0" smtClean="0"/>
              <a:t> </a:t>
            </a:r>
            <a:r>
              <a:rPr lang="en-US" dirty="0" err="1" smtClean="0"/>
              <a:t>jogo</a:t>
            </a:r>
            <a:r>
              <a:rPr lang="en-US" dirty="0" smtClean="0"/>
              <a:t> de </a:t>
            </a:r>
            <a:r>
              <a:rPr lang="en-US" dirty="0" err="1" smtClean="0"/>
              <a:t>linguagem</a:t>
            </a:r>
            <a:r>
              <a:rPr lang="en-US" dirty="0" smtClean="0"/>
              <a:t>?</a:t>
            </a:r>
          </a:p>
          <a:p>
            <a:pPr algn="just"/>
            <a:endParaRPr lang="en-US" dirty="0" smtClean="0"/>
          </a:p>
          <a:p>
            <a:pPr algn="just"/>
            <a:r>
              <a:rPr lang="en-US" dirty="0" smtClean="0"/>
              <a:t>2) Como é </a:t>
            </a:r>
            <a:r>
              <a:rPr lang="en-US" dirty="0" err="1" smtClean="0"/>
              <a:t>que</a:t>
            </a:r>
            <a:r>
              <a:rPr lang="en-US" dirty="0" smtClean="0"/>
              <a:t> um </a:t>
            </a:r>
            <a:r>
              <a:rPr lang="en-US" dirty="0" err="1" smtClean="0"/>
              <a:t>nome</a:t>
            </a:r>
            <a:r>
              <a:rPr lang="en-US" dirty="0" smtClean="0"/>
              <a:t> </a:t>
            </a:r>
            <a:r>
              <a:rPr lang="en-US" dirty="0" err="1" smtClean="0"/>
              <a:t>refere</a:t>
            </a:r>
            <a:r>
              <a:rPr lang="en-US" dirty="0" smtClean="0"/>
              <a:t> </a:t>
            </a:r>
            <a:r>
              <a:rPr lang="en-US" dirty="0" err="1" smtClean="0"/>
              <a:t>num</a:t>
            </a:r>
            <a:r>
              <a:rPr lang="en-US" dirty="0" smtClean="0"/>
              <a:t> </a:t>
            </a:r>
            <a:r>
              <a:rPr lang="en-US" dirty="0" err="1" smtClean="0"/>
              <a:t>jogo</a:t>
            </a:r>
            <a:r>
              <a:rPr lang="en-US" dirty="0" smtClean="0"/>
              <a:t> de </a:t>
            </a:r>
            <a:r>
              <a:rPr lang="en-US" dirty="0" err="1" smtClean="0"/>
              <a:t>linguagem</a:t>
            </a:r>
            <a:r>
              <a:rPr lang="en-US" dirty="0" smtClean="0"/>
              <a:t>?</a:t>
            </a:r>
          </a:p>
          <a:p>
            <a:pPr algn="just"/>
            <a:endParaRPr lang="en-US" dirty="0"/>
          </a:p>
          <a:p>
            <a:pPr algn="just"/>
            <a:endParaRPr lang="en-US" dirty="0"/>
          </a:p>
        </p:txBody>
      </p:sp>
    </p:spTree>
    <p:extLst>
      <p:ext uri="{BB962C8B-B14F-4D97-AF65-F5344CB8AC3E}">
        <p14:creationId xmlns:p14="http://schemas.microsoft.com/office/powerpoint/2010/main" xmlns="" val="172597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764704"/>
            <a:ext cx="7344816" cy="5067925"/>
          </a:xfrm>
        </p:spPr>
        <p:txBody>
          <a:bodyPr>
            <a:normAutofit fontScale="92500" lnSpcReduction="10000"/>
          </a:bodyPr>
          <a:lstStyle/>
          <a:p>
            <a:pPr algn="just"/>
            <a:r>
              <a:rPr lang="en-US" dirty="0" smtClean="0"/>
              <a:t>Um </a:t>
            </a:r>
            <a:r>
              <a:rPr lang="en-US" dirty="0" err="1" smtClean="0"/>
              <a:t>jogo</a:t>
            </a:r>
            <a:r>
              <a:rPr lang="en-US" dirty="0" smtClean="0"/>
              <a:t> de </a:t>
            </a:r>
            <a:r>
              <a:rPr lang="en-US" dirty="0" err="1" smtClean="0"/>
              <a:t>linguagem</a:t>
            </a:r>
            <a:r>
              <a:rPr lang="en-US" dirty="0" smtClean="0"/>
              <a:t> é, </a:t>
            </a:r>
            <a:r>
              <a:rPr lang="en-US" dirty="0" err="1" smtClean="0"/>
              <a:t>para</a:t>
            </a:r>
            <a:r>
              <a:rPr lang="en-US" dirty="0" smtClean="0"/>
              <a:t> Wittgenstein, </a:t>
            </a:r>
            <a:r>
              <a:rPr lang="en-US" dirty="0" err="1" smtClean="0"/>
              <a:t>uma</a:t>
            </a:r>
            <a:r>
              <a:rPr lang="en-US" dirty="0" smtClean="0"/>
              <a:t> </a:t>
            </a:r>
            <a:r>
              <a:rPr lang="en-US" dirty="0" err="1" smtClean="0"/>
              <a:t>plataforma</a:t>
            </a:r>
            <a:r>
              <a:rPr lang="en-US" dirty="0" smtClean="0"/>
              <a:t> de </a:t>
            </a:r>
            <a:r>
              <a:rPr lang="en-US" dirty="0" err="1" smtClean="0"/>
              <a:t>conexão</a:t>
            </a:r>
            <a:r>
              <a:rPr lang="en-US" dirty="0"/>
              <a:t> </a:t>
            </a:r>
            <a:r>
              <a:rPr lang="en-US" dirty="0" smtClean="0"/>
              <a:t>de </a:t>
            </a:r>
            <a:r>
              <a:rPr lang="en-US" dirty="0" err="1" smtClean="0"/>
              <a:t>elocuções</a:t>
            </a:r>
            <a:r>
              <a:rPr lang="en-US" dirty="0" smtClean="0"/>
              <a:t> com </a:t>
            </a:r>
            <a:r>
              <a:rPr lang="en-US" b="1" dirty="0" err="1" smtClean="0"/>
              <a:t>acções</a:t>
            </a:r>
            <a:r>
              <a:rPr lang="en-US" b="1" dirty="0"/>
              <a:t> </a:t>
            </a:r>
            <a:r>
              <a:rPr lang="en-US" b="1" dirty="0" err="1" smtClean="0"/>
              <a:t>enquadradas</a:t>
            </a:r>
            <a:r>
              <a:rPr lang="en-US" b="1" dirty="0" smtClean="0"/>
              <a:t> </a:t>
            </a:r>
            <a:r>
              <a:rPr lang="en-US" b="1" dirty="0" err="1" smtClean="0"/>
              <a:t>por</a:t>
            </a:r>
            <a:r>
              <a:rPr lang="en-US" b="1" dirty="0" smtClean="0"/>
              <a:t> um </a:t>
            </a:r>
            <a:r>
              <a:rPr lang="en-US" b="1" i="1" dirty="0" smtClean="0"/>
              <a:t>background</a:t>
            </a:r>
            <a:r>
              <a:rPr lang="en-US" b="1" dirty="0" smtClean="0"/>
              <a:t> </a:t>
            </a:r>
            <a:r>
              <a:rPr lang="en-US" b="1" dirty="0" err="1" smtClean="0"/>
              <a:t>situacional</a:t>
            </a:r>
            <a:r>
              <a:rPr lang="en-US" b="1" dirty="0" smtClean="0"/>
              <a:t> entre </a:t>
            </a:r>
            <a:r>
              <a:rPr lang="en-US" b="1" dirty="0" err="1" smtClean="0"/>
              <a:t>interlocutores</a:t>
            </a:r>
            <a:r>
              <a:rPr lang="en-US" b="1" dirty="0" smtClean="0"/>
              <a:t>, respectivas </a:t>
            </a:r>
            <a:r>
              <a:rPr lang="en-US" b="1" dirty="0" err="1" smtClean="0"/>
              <a:t>intenções</a:t>
            </a:r>
            <a:r>
              <a:rPr lang="en-US" b="1" dirty="0" smtClean="0"/>
              <a:t> e </a:t>
            </a:r>
            <a:r>
              <a:rPr lang="en-US" b="1" dirty="0" err="1" smtClean="0"/>
              <a:t>projectos</a:t>
            </a:r>
            <a:r>
              <a:rPr lang="en-US" b="1" dirty="0" smtClean="0"/>
              <a:t> </a:t>
            </a:r>
            <a:r>
              <a:rPr lang="en-US" dirty="0" smtClean="0"/>
              <a:t>– e </a:t>
            </a:r>
            <a:r>
              <a:rPr lang="en-US" dirty="0" err="1" smtClean="0"/>
              <a:t>este</a:t>
            </a:r>
            <a:r>
              <a:rPr lang="en-US" dirty="0" smtClean="0"/>
              <a:t> </a:t>
            </a:r>
            <a:r>
              <a:rPr lang="en-US" dirty="0" err="1" smtClean="0"/>
              <a:t>último</a:t>
            </a:r>
            <a:r>
              <a:rPr lang="en-US" dirty="0" smtClean="0"/>
              <a:t> </a:t>
            </a:r>
            <a:r>
              <a:rPr lang="en-US" dirty="0" err="1" smtClean="0"/>
              <a:t>núcleo</a:t>
            </a:r>
            <a:r>
              <a:rPr lang="en-US" dirty="0" smtClean="0"/>
              <a:t> </a:t>
            </a:r>
            <a:r>
              <a:rPr lang="en-US" dirty="0" err="1" smtClean="0"/>
              <a:t>não</a:t>
            </a:r>
            <a:r>
              <a:rPr lang="en-US" dirty="0" smtClean="0"/>
              <a:t> tem </a:t>
            </a:r>
            <a:r>
              <a:rPr lang="en-US" dirty="0" err="1" smtClean="0"/>
              <a:t>por</a:t>
            </a:r>
            <a:r>
              <a:rPr lang="en-US" dirty="0" smtClean="0"/>
              <a:t> </a:t>
            </a:r>
            <a:r>
              <a:rPr lang="en-US" dirty="0" err="1" smtClean="0"/>
              <a:t>que</a:t>
            </a:r>
            <a:r>
              <a:rPr lang="en-US" dirty="0" smtClean="0"/>
              <a:t> </a:t>
            </a:r>
            <a:r>
              <a:rPr lang="en-US" dirty="0" err="1" smtClean="0"/>
              <a:t>fundamentar</a:t>
            </a:r>
            <a:r>
              <a:rPr lang="en-US" dirty="0" smtClean="0"/>
              <a:t>-se </a:t>
            </a:r>
            <a:r>
              <a:rPr lang="en-US" dirty="0" err="1" smtClean="0"/>
              <a:t>linguisticamente</a:t>
            </a:r>
            <a:r>
              <a:rPr lang="en-US" dirty="0" smtClean="0"/>
              <a:t>. </a:t>
            </a:r>
          </a:p>
          <a:p>
            <a:pPr algn="just"/>
            <a:endParaRPr lang="en-US" dirty="0" smtClean="0"/>
          </a:p>
          <a:p>
            <a:pPr algn="just"/>
            <a:r>
              <a:rPr lang="en-US" dirty="0" err="1" smtClean="0"/>
              <a:t>Identificar</a:t>
            </a:r>
            <a:r>
              <a:rPr lang="en-US" dirty="0" smtClean="0"/>
              <a:t> um </a:t>
            </a:r>
            <a:r>
              <a:rPr lang="en-US" dirty="0" err="1" smtClean="0"/>
              <a:t>jogo</a:t>
            </a:r>
            <a:r>
              <a:rPr lang="en-US" dirty="0" smtClean="0"/>
              <a:t> de </a:t>
            </a:r>
            <a:r>
              <a:rPr lang="en-US" dirty="0" err="1" smtClean="0"/>
              <a:t>linguagem</a:t>
            </a:r>
            <a:r>
              <a:rPr lang="en-US" dirty="0"/>
              <a:t> </a:t>
            </a:r>
            <a:r>
              <a:rPr lang="en-US" dirty="0" smtClean="0"/>
              <a:t>é </a:t>
            </a:r>
            <a:r>
              <a:rPr lang="en-US" dirty="0" err="1" smtClean="0"/>
              <a:t>adscrever-lhe</a:t>
            </a:r>
            <a:r>
              <a:rPr lang="en-US" dirty="0" smtClean="0"/>
              <a:t> </a:t>
            </a:r>
            <a:r>
              <a:rPr lang="en-US" i="1" dirty="0" err="1" smtClean="0"/>
              <a:t>regras</a:t>
            </a:r>
            <a:r>
              <a:rPr lang="en-US" dirty="0" smtClean="0"/>
              <a:t> – </a:t>
            </a:r>
            <a:r>
              <a:rPr lang="en-US" dirty="0" err="1" smtClean="0"/>
              <a:t>conjuntos</a:t>
            </a:r>
            <a:r>
              <a:rPr lang="en-US" dirty="0" smtClean="0"/>
              <a:t> de </a:t>
            </a:r>
            <a:r>
              <a:rPr lang="en-US" dirty="0" err="1" smtClean="0"/>
              <a:t>normas</a:t>
            </a:r>
            <a:r>
              <a:rPr lang="en-US" dirty="0" smtClean="0"/>
              <a:t> com </a:t>
            </a:r>
            <a:r>
              <a:rPr lang="en-US" dirty="0" err="1" smtClean="0"/>
              <a:t>conteúdo</a:t>
            </a:r>
            <a:r>
              <a:rPr lang="en-US" dirty="0" smtClean="0"/>
              <a:t> </a:t>
            </a:r>
            <a:r>
              <a:rPr lang="en-US" dirty="0" err="1" smtClean="0"/>
              <a:t>proposicional</a:t>
            </a:r>
            <a:r>
              <a:rPr lang="en-US" dirty="0" smtClean="0"/>
              <a:t> </a:t>
            </a:r>
            <a:r>
              <a:rPr lang="en-US" dirty="0" err="1" smtClean="0"/>
              <a:t>que</a:t>
            </a:r>
            <a:r>
              <a:rPr lang="en-US" dirty="0" smtClean="0"/>
              <a:t> </a:t>
            </a:r>
            <a:r>
              <a:rPr lang="en-US" dirty="0" err="1" smtClean="0"/>
              <a:t>especificam</a:t>
            </a:r>
            <a:r>
              <a:rPr lang="en-US" dirty="0" smtClean="0"/>
              <a:t> </a:t>
            </a:r>
            <a:r>
              <a:rPr lang="en-US" dirty="0" err="1" smtClean="0"/>
              <a:t>como</a:t>
            </a:r>
            <a:r>
              <a:rPr lang="en-US" dirty="0" smtClean="0"/>
              <a:t> o </a:t>
            </a:r>
            <a:r>
              <a:rPr lang="en-US" dirty="0" err="1" smtClean="0"/>
              <a:t>jogo</a:t>
            </a:r>
            <a:r>
              <a:rPr lang="en-US" dirty="0" smtClean="0"/>
              <a:t> </a:t>
            </a:r>
            <a:r>
              <a:rPr lang="en-US" dirty="0" err="1" smtClean="0"/>
              <a:t>deve</a:t>
            </a:r>
            <a:r>
              <a:rPr lang="en-US" dirty="0" smtClean="0"/>
              <a:t> </a:t>
            </a:r>
            <a:r>
              <a:rPr lang="en-US" dirty="0" err="1" smtClean="0"/>
              <a:t>ser</a:t>
            </a:r>
            <a:r>
              <a:rPr lang="en-US" dirty="0" smtClean="0"/>
              <a:t> </a:t>
            </a:r>
            <a:r>
              <a:rPr lang="en-US" dirty="0" err="1" smtClean="0"/>
              <a:t>jogado</a:t>
            </a:r>
            <a:r>
              <a:rPr lang="en-US" dirty="0" smtClean="0"/>
              <a:t>. </a:t>
            </a:r>
            <a:endParaRPr lang="en-US" dirty="0"/>
          </a:p>
          <a:p>
            <a:pPr algn="just"/>
            <a:endParaRPr lang="en-US" dirty="0" smtClean="0"/>
          </a:p>
          <a:p>
            <a:pPr algn="just"/>
            <a:r>
              <a:rPr lang="en-US" dirty="0" smtClean="0"/>
              <a:t>As </a:t>
            </a:r>
            <a:r>
              <a:rPr lang="en-US" dirty="0" err="1" smtClean="0"/>
              <a:t>regras</a:t>
            </a:r>
            <a:r>
              <a:rPr lang="en-US" dirty="0" smtClean="0"/>
              <a:t> de um </a:t>
            </a:r>
            <a:r>
              <a:rPr lang="en-US" dirty="0" err="1" smtClean="0"/>
              <a:t>jogo</a:t>
            </a:r>
            <a:r>
              <a:rPr lang="en-US" dirty="0" smtClean="0"/>
              <a:t> </a:t>
            </a:r>
            <a:r>
              <a:rPr lang="en-US" dirty="0" err="1" smtClean="0"/>
              <a:t>determinam</a:t>
            </a:r>
            <a:r>
              <a:rPr lang="en-US" dirty="0" smtClean="0"/>
              <a:t> o </a:t>
            </a:r>
            <a:r>
              <a:rPr lang="en-US" dirty="0" err="1" smtClean="0"/>
              <a:t>que</a:t>
            </a:r>
            <a:r>
              <a:rPr lang="en-US" dirty="0" smtClean="0"/>
              <a:t> </a:t>
            </a:r>
            <a:r>
              <a:rPr lang="en-US" dirty="0" err="1" smtClean="0"/>
              <a:t>são</a:t>
            </a:r>
            <a:r>
              <a:rPr lang="en-US" dirty="0" smtClean="0"/>
              <a:t> </a:t>
            </a:r>
            <a:r>
              <a:rPr lang="en-US" dirty="0" err="1" smtClean="0"/>
              <a:t>movimentos</a:t>
            </a:r>
            <a:r>
              <a:rPr lang="en-US" dirty="0" smtClean="0"/>
              <a:t> </a:t>
            </a:r>
            <a:r>
              <a:rPr lang="en-US" dirty="0" err="1" smtClean="0"/>
              <a:t>válidos</a:t>
            </a:r>
            <a:r>
              <a:rPr lang="en-US" dirty="0" smtClean="0"/>
              <a:t> </a:t>
            </a:r>
            <a:r>
              <a:rPr lang="en-US" dirty="0" err="1" smtClean="0"/>
              <a:t>dentro</a:t>
            </a:r>
            <a:r>
              <a:rPr lang="en-US" dirty="0" smtClean="0"/>
              <a:t> </a:t>
            </a:r>
            <a:r>
              <a:rPr lang="en-US" dirty="0" err="1" smtClean="0"/>
              <a:t>desse</a:t>
            </a:r>
            <a:r>
              <a:rPr lang="en-US" dirty="0" smtClean="0"/>
              <a:t> </a:t>
            </a:r>
            <a:r>
              <a:rPr lang="en-US" dirty="0" err="1" smtClean="0"/>
              <a:t>jogo</a:t>
            </a:r>
            <a:r>
              <a:rPr lang="en-US" dirty="0" smtClean="0"/>
              <a:t> e, </a:t>
            </a:r>
            <a:r>
              <a:rPr lang="en-US" dirty="0" err="1" smtClean="0"/>
              <a:t>por</a:t>
            </a:r>
            <a:r>
              <a:rPr lang="en-US" dirty="0" smtClean="0"/>
              <a:t> </a:t>
            </a:r>
            <a:r>
              <a:rPr lang="en-US" dirty="0" err="1" smtClean="0"/>
              <a:t>exclusão</a:t>
            </a:r>
            <a:r>
              <a:rPr lang="en-US" dirty="0" smtClean="0"/>
              <a:t>, o </a:t>
            </a:r>
            <a:r>
              <a:rPr lang="en-US" dirty="0" err="1" smtClean="0"/>
              <a:t>que</a:t>
            </a:r>
            <a:r>
              <a:rPr lang="en-US" dirty="0" smtClean="0"/>
              <a:t> </a:t>
            </a:r>
            <a:r>
              <a:rPr lang="en-US" dirty="0" err="1" smtClean="0"/>
              <a:t>podem</a:t>
            </a:r>
            <a:r>
              <a:rPr lang="en-US" dirty="0" smtClean="0"/>
              <a:t> </a:t>
            </a:r>
            <a:r>
              <a:rPr lang="en-US" dirty="0" err="1" smtClean="0"/>
              <a:t>ser</a:t>
            </a:r>
            <a:r>
              <a:rPr lang="en-US" dirty="0" smtClean="0"/>
              <a:t> </a:t>
            </a:r>
            <a:r>
              <a:rPr lang="en-US" dirty="0" err="1" smtClean="0"/>
              <a:t>movimentos</a:t>
            </a:r>
            <a:r>
              <a:rPr lang="en-US" dirty="0" smtClean="0"/>
              <a:t> </a:t>
            </a:r>
            <a:r>
              <a:rPr lang="en-US" dirty="0" err="1" smtClean="0"/>
              <a:t>inválidos</a:t>
            </a:r>
            <a:r>
              <a:rPr lang="en-US" dirty="0" smtClean="0"/>
              <a:t>. </a:t>
            </a:r>
            <a:endParaRPr lang="en-US" dirty="0"/>
          </a:p>
        </p:txBody>
      </p:sp>
    </p:spTree>
    <p:extLst>
      <p:ext uri="{BB962C8B-B14F-4D97-AF65-F5344CB8AC3E}">
        <p14:creationId xmlns:p14="http://schemas.microsoft.com/office/powerpoint/2010/main" xmlns="" val="2928941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958</TotalTime>
  <Words>1246</Words>
  <Application>Microsoft Office PowerPoint</Application>
  <PresentationFormat>Apresentação no Ecrã (4:3)</PresentationFormat>
  <Paragraphs>88</Paragraphs>
  <Slides>16</Slides>
  <Notes>0</Notes>
  <HiddenSlides>0</HiddenSlides>
  <MMClips>0</MMClips>
  <ScaleCrop>false</ScaleCrop>
  <HeadingPairs>
    <vt:vector size="4" baseType="variant">
      <vt:variant>
        <vt:lpstr>Tema</vt:lpstr>
      </vt:variant>
      <vt:variant>
        <vt:i4>1</vt:i4>
      </vt:variant>
      <vt:variant>
        <vt:lpstr>Títulos dos diapositivos</vt:lpstr>
      </vt:variant>
      <vt:variant>
        <vt:i4>16</vt:i4>
      </vt:variant>
    </vt:vector>
  </HeadingPairs>
  <TitlesOfParts>
    <vt:vector size="17" baseType="lpstr">
      <vt:lpstr>Austin</vt:lpstr>
      <vt:lpstr>Wittgenstein e o Princípio do Contexto  </vt:lpstr>
      <vt:lpstr>O Princípio do Contexto </vt:lpstr>
      <vt:lpstr>Variações mais recentes:</vt:lpstr>
      <vt:lpstr>Divergências</vt:lpstr>
      <vt:lpstr>Passos Argumentativos: Frege</vt:lpstr>
      <vt:lpstr>Frege:</vt:lpstr>
      <vt:lpstr>Frege: Conclusão Provisória</vt:lpstr>
      <vt:lpstr>Wittgenstein</vt:lpstr>
      <vt:lpstr>Diapositivo 9</vt:lpstr>
      <vt:lpstr>Diapositivo 10</vt:lpstr>
      <vt:lpstr>Frege vs. Wittgenstein</vt:lpstr>
      <vt:lpstr>Diapositivo 12</vt:lpstr>
      <vt:lpstr>O Wittgenstein das IF</vt:lpstr>
      <vt:lpstr>Diapositivo 14</vt:lpstr>
      <vt:lpstr>Diapositivo 15</vt:lpstr>
      <vt:lpstr>Conclusão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Wittgenstein e a questão “O que é um Contexto relevante?”</dc:title>
  <dc:creator>Falcato</dc:creator>
  <cp:lastModifiedBy>Utilizador</cp:lastModifiedBy>
  <cp:revision>43</cp:revision>
  <dcterms:created xsi:type="dcterms:W3CDTF">2012-12-02T12:16:13Z</dcterms:created>
  <dcterms:modified xsi:type="dcterms:W3CDTF">2013-01-15T12:21:15Z</dcterms:modified>
</cp:coreProperties>
</file>