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0" r:id="rId3"/>
    <p:sldId id="265" r:id="rId4"/>
    <p:sldId id="261" r:id="rId5"/>
    <p:sldId id="262" r:id="rId6"/>
    <p:sldId id="263" r:id="rId7"/>
    <p:sldId id="264" r:id="rId8"/>
    <p:sldId id="267" r:id="rId9"/>
    <p:sldId id="268" r:id="rId10"/>
    <p:sldId id="269" r:id="rId11"/>
    <p:sldId id="270" r:id="rId12"/>
    <p:sldId id="273" r:id="rId13"/>
    <p:sldId id="272" r:id="rId14"/>
    <p:sldId id="271" r:id="rId15"/>
    <p:sldId id="274" r:id="rId16"/>
    <p:sldId id="275" r:id="rId17"/>
    <p:sldId id="276" r:id="rId18"/>
    <p:sldId id="285" r:id="rId19"/>
    <p:sldId id="284" r:id="rId20"/>
    <p:sldId id="283" r:id="rId21"/>
    <p:sldId id="278" r:id="rId22"/>
    <p:sldId id="282" r:id="rId23"/>
    <p:sldId id="280" r:id="rId24"/>
    <p:sldId id="286" r:id="rId25"/>
    <p:sldId id="281" r:id="rId26"/>
    <p:sldId id="277" r:id="rId27"/>
    <p:sldId id="279" r:id="rId2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r" initials="I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737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473D2-61F8-4C5E-88C3-E64FD0A765CD}" type="datetimeFigureOut">
              <a:rPr lang="pt-PT" smtClean="0"/>
              <a:pPr/>
              <a:t>15-01-2013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9FC6A-664E-4236-A4C8-D2BE7C40BB8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70795588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67C1E-4521-4893-9896-249B0991AD15}" type="datetimeFigureOut">
              <a:rPr lang="pt-PT" smtClean="0"/>
              <a:pPr/>
              <a:t>15-01-2013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4CE2A-EECB-46C6-BD18-72211497697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52026688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5" name="Marcador de Posição do Cabeçalho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Projecto The Bounds of Judgment: Frege, Cognitive Agents and Human Thinkers</a:t>
            </a:r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97B7-F74E-4B77-B111-AC6DD7AE4695}" type="datetime1">
              <a:rPr lang="pt-PT" smtClean="0"/>
              <a:pPr/>
              <a:t>15-01-2013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332D-3194-4C3A-A536-5B2DF540408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4D9E-DCEA-4260-95B2-771360BC036D}" type="datetime1">
              <a:rPr lang="pt-PT" smtClean="0"/>
              <a:pPr/>
              <a:t>15-01-2013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332D-3194-4C3A-A536-5B2DF540408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2188-36E6-4E9F-9FF8-693817701AD5}" type="datetime1">
              <a:rPr lang="pt-PT" smtClean="0"/>
              <a:pPr/>
              <a:t>15-01-2013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332D-3194-4C3A-A536-5B2DF540408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E1F4-2888-4669-BBED-615A8B7A1828}" type="datetime1">
              <a:rPr lang="pt-PT" smtClean="0"/>
              <a:pPr/>
              <a:t>15-01-2013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332D-3194-4C3A-A536-5B2DF540408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AE1C-DF68-49E4-8DD2-19505322F1BF}" type="datetime1">
              <a:rPr lang="pt-PT" smtClean="0"/>
              <a:pPr/>
              <a:t>15-01-2013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332D-3194-4C3A-A536-5B2DF540408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AEBC-47BF-4F6D-AF3D-CDB86D64256E}" type="datetime1">
              <a:rPr lang="pt-PT" smtClean="0"/>
              <a:pPr/>
              <a:t>15-01-2013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332D-3194-4C3A-A536-5B2DF540408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39A-E892-4EB4-8911-01ECA4884695}" type="datetime1">
              <a:rPr lang="pt-PT" smtClean="0"/>
              <a:pPr/>
              <a:t>15-01-2013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332D-3194-4C3A-A536-5B2DF540408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91A1-FAD5-42AF-B7EF-1809F332DCD7}" type="datetime1">
              <a:rPr lang="pt-PT" smtClean="0"/>
              <a:pPr/>
              <a:t>15-01-2013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332D-3194-4C3A-A536-5B2DF540408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A464-02BA-49F5-8C58-5569C8CE762E}" type="datetime1">
              <a:rPr lang="pt-PT" smtClean="0"/>
              <a:pPr/>
              <a:t>15-01-2013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332D-3194-4C3A-A536-5B2DF540408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F97D-9101-41AC-95DE-5609972A849D}" type="datetime1">
              <a:rPr lang="pt-PT" smtClean="0"/>
              <a:pPr/>
              <a:t>15-01-2013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332D-3194-4C3A-A536-5B2DF540408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895B-902F-4C07-A08C-00C39F27FB83}" type="datetime1">
              <a:rPr lang="pt-PT" smtClean="0"/>
              <a:pPr/>
              <a:t>15-01-2013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332D-3194-4C3A-A536-5B2DF540408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A9D82-E023-46DA-994A-B5A2ECC7176E}" type="datetime1">
              <a:rPr lang="pt-PT" smtClean="0"/>
              <a:pPr/>
              <a:t>15-01-2013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4332D-3194-4C3A-A536-5B2DF540408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IMG_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611560" y="116632"/>
            <a:ext cx="756084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cap="small" dirty="0" smtClean="0"/>
          </a:p>
          <a:p>
            <a:endParaRPr lang="pt-PT" cap="small" dirty="0"/>
          </a:p>
          <a:p>
            <a:endParaRPr lang="pt-PT" cap="small" dirty="0" smtClean="0"/>
          </a:p>
          <a:p>
            <a:pPr algn="ctr"/>
            <a:r>
              <a:rPr lang="pt-PT" sz="3200" b="1" cap="small" dirty="0" smtClean="0"/>
              <a:t>Seminário de Discussão </a:t>
            </a:r>
          </a:p>
          <a:p>
            <a:pPr algn="ctr"/>
            <a:r>
              <a:rPr lang="pt-PT" sz="3200" b="1" cap="small" dirty="0" smtClean="0"/>
              <a:t>sobre Contextualismo e Anti-Contextualismo </a:t>
            </a:r>
          </a:p>
          <a:p>
            <a:pPr algn="ctr"/>
            <a:r>
              <a:rPr lang="pt-PT" sz="3200" b="1" cap="small" dirty="0" smtClean="0"/>
              <a:t>na Filosofia da Linguagem Contemporânea</a:t>
            </a:r>
            <a:endParaRPr lang="pt-PT" sz="3200" b="1" cap="small" dirty="0"/>
          </a:p>
          <a:p>
            <a:pPr algn="ctr"/>
            <a:endParaRPr lang="pt-PT" cap="small" dirty="0" smtClean="0"/>
          </a:p>
          <a:p>
            <a:pPr algn="ctr"/>
            <a:endParaRPr lang="pt-PT" cap="small" dirty="0" smtClean="0"/>
          </a:p>
          <a:p>
            <a:pPr algn="ctr"/>
            <a:r>
              <a:rPr lang="pt-PT" cap="small" dirty="0" smtClean="0"/>
              <a:t>Ana Falcato</a:t>
            </a:r>
          </a:p>
          <a:p>
            <a:pPr algn="ctr"/>
            <a:endParaRPr lang="pt-PT" cap="small" dirty="0" smtClean="0"/>
          </a:p>
          <a:p>
            <a:pPr algn="ctr"/>
            <a:r>
              <a:rPr lang="pt-PT" cap="small" dirty="0" smtClean="0"/>
              <a:t>(IFL/ FCSH-UNL)</a:t>
            </a:r>
          </a:p>
          <a:p>
            <a:pPr algn="ctr"/>
            <a:endParaRPr lang="pt-PT" cap="small" dirty="0" smtClean="0"/>
          </a:p>
          <a:p>
            <a:pPr algn="ctr"/>
            <a:r>
              <a:rPr lang="pt-PT" dirty="0" smtClean="0"/>
              <a:t>7 de dezembro 2012</a:t>
            </a:r>
            <a:endParaRPr lang="pt-PT" dirty="0"/>
          </a:p>
          <a:p>
            <a:pPr algn="ctr"/>
            <a:endParaRPr lang="pt-PT" cap="small" dirty="0" smtClean="0"/>
          </a:p>
          <a:p>
            <a:pPr algn="ctr"/>
            <a:endParaRPr lang="pt-PT" cap="small" dirty="0"/>
          </a:p>
          <a:p>
            <a:pPr algn="ctr"/>
            <a:r>
              <a:rPr lang="pt-PT" sz="1600" dirty="0" smtClean="0"/>
              <a:t>Projecto </a:t>
            </a:r>
            <a:r>
              <a:rPr lang="pt-PT" sz="1600" i="1" dirty="0" smtClean="0"/>
              <a:t>The </a:t>
            </a:r>
            <a:r>
              <a:rPr lang="pt-PT" sz="1600" i="1" dirty="0" err="1" smtClean="0"/>
              <a:t>Bounds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of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Judgment</a:t>
            </a:r>
            <a:r>
              <a:rPr lang="pt-PT" sz="1600" i="1" dirty="0" smtClean="0"/>
              <a:t> – Frege, </a:t>
            </a:r>
            <a:r>
              <a:rPr lang="pt-PT" sz="1600" i="1" dirty="0" err="1" smtClean="0"/>
              <a:t>cognitive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agents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and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Human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Thinkers</a:t>
            </a:r>
            <a:endParaRPr lang="pt-PT" sz="1600" i="1" dirty="0" smtClean="0"/>
          </a:p>
          <a:p>
            <a:pPr algn="ctr"/>
            <a:r>
              <a:rPr lang="pt-PT" sz="1600" dirty="0" err="1" smtClean="0"/>
              <a:t>Task</a:t>
            </a:r>
            <a:r>
              <a:rPr lang="pt-PT" sz="1600" dirty="0" smtClean="0"/>
              <a:t> 5: </a:t>
            </a:r>
            <a:r>
              <a:rPr lang="pt-PT" sz="1600" b="1" dirty="0" err="1" smtClean="0"/>
              <a:t>Articulation</a:t>
            </a:r>
            <a:r>
              <a:rPr lang="pt-PT" sz="1600" b="1" dirty="0" smtClean="0"/>
              <a:t> </a:t>
            </a:r>
            <a:r>
              <a:rPr lang="pt-PT" sz="1600" b="1" dirty="0" err="1" smtClean="0"/>
              <a:t>and</a:t>
            </a:r>
            <a:r>
              <a:rPr lang="pt-PT" sz="1600" b="1" dirty="0" smtClean="0"/>
              <a:t> </a:t>
            </a:r>
            <a:r>
              <a:rPr lang="pt-PT" sz="1600" b="1" dirty="0" err="1" smtClean="0"/>
              <a:t>Agency</a:t>
            </a:r>
            <a:endParaRPr lang="pt-PT" sz="1600" b="1" dirty="0" smtClean="0"/>
          </a:p>
          <a:p>
            <a:pPr algn="ctr"/>
            <a:endParaRPr lang="pt-PT" cap="small" dirty="0"/>
          </a:p>
          <a:p>
            <a:pPr algn="ctr"/>
            <a:endParaRPr lang="pt-PT" cap="small" dirty="0" smtClean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20877"/>
            <a:ext cx="2135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IMG_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11560" y="476672"/>
            <a:ext cx="8208912" cy="111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err="1" smtClean="0"/>
              <a:t>Eternalismo</a:t>
            </a:r>
            <a:endParaRPr lang="pt-PT" sz="3200" b="1" dirty="0" smtClean="0"/>
          </a:p>
          <a:p>
            <a:pPr algn="ctr"/>
            <a:endParaRPr lang="pt-PT" sz="3200" b="1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O </a:t>
            </a:r>
            <a:r>
              <a:rPr lang="pt-PT" sz="2800" dirty="0" err="1" smtClean="0"/>
              <a:t>Eternalismo</a:t>
            </a:r>
            <a:r>
              <a:rPr lang="pt-PT" sz="2800" dirty="0" smtClean="0"/>
              <a:t> baseia-se numa proposta de Quine (Quine, 1969) que defende o seguinte princípio:</a:t>
            </a:r>
          </a:p>
          <a:p>
            <a:pPr algn="just">
              <a:buFont typeface="Wingdings" pitchFamily="2" charset="2"/>
              <a:buChar char="Ø"/>
            </a:pPr>
            <a:endParaRPr lang="pt-PT" sz="2800" dirty="0" smtClean="0"/>
          </a:p>
          <a:p>
            <a:pPr lvl="1" algn="just">
              <a:buFont typeface="Wingdings" pitchFamily="2" charset="2"/>
              <a:buChar char="Ø"/>
            </a:pPr>
            <a:r>
              <a:rPr lang="pt-PT" sz="2800" dirty="0" smtClean="0"/>
              <a:t>Para qualquer asserção que possa ser feita numa língua natural usando uma frase indexical num contexto determinado, existe uma </a:t>
            </a:r>
            <a:r>
              <a:rPr lang="pt-PT" sz="2800" i="1" dirty="0" smtClean="0"/>
              <a:t>frase eterna </a:t>
            </a:r>
            <a:r>
              <a:rPr lang="pt-PT" sz="2800" dirty="0" smtClean="0"/>
              <a:t>nessa língua (ou numa extensão apropriada dessa língua) que pode ser usada para fazer a mesma asserção </a:t>
            </a:r>
            <a:r>
              <a:rPr lang="pt-PT" sz="2800" i="1" dirty="0" smtClean="0"/>
              <a:t>em qualquer contexto</a:t>
            </a:r>
            <a:r>
              <a:rPr lang="pt-PT" sz="2800" dirty="0" smtClean="0"/>
              <a:t>.  </a:t>
            </a:r>
          </a:p>
          <a:p>
            <a:pPr lvl="1" algn="just"/>
            <a:endParaRPr lang="pt-PT" sz="2800" dirty="0" smtClean="0"/>
          </a:p>
          <a:p>
            <a:pPr lvl="1" algn="just"/>
            <a:r>
              <a:rPr lang="pt-PT" sz="2800" dirty="0" smtClean="0"/>
              <a:t>Portanto, </a:t>
            </a:r>
            <a:r>
              <a:rPr lang="pt-PT" sz="2800" b="1" dirty="0" smtClean="0"/>
              <a:t>numa frase eterna, os indexicais desapareceriam</a:t>
            </a:r>
            <a:r>
              <a:rPr lang="pt-PT" sz="2800" dirty="0" smtClean="0"/>
              <a:t>. </a:t>
            </a:r>
          </a:p>
          <a:p>
            <a:pPr algn="ctr"/>
            <a:endParaRPr lang="pt-PT" sz="3200" b="1" dirty="0" smtClean="0"/>
          </a:p>
          <a:p>
            <a:pPr algn="ctr"/>
            <a:endParaRPr lang="pt-PT" sz="3200" b="1" dirty="0" smtClean="0"/>
          </a:p>
          <a:p>
            <a:pPr algn="ctr"/>
            <a:endParaRPr lang="pt-PT" sz="3200" b="1" dirty="0" smtClean="0"/>
          </a:p>
          <a:p>
            <a:pPr algn="ctr"/>
            <a:endParaRPr lang="pt-PT" sz="3200" b="1" dirty="0" smtClean="0"/>
          </a:p>
          <a:p>
            <a:pPr algn="ctr"/>
            <a:endParaRPr lang="pt-PT" sz="3200" b="1" dirty="0" smtClean="0"/>
          </a:p>
          <a:p>
            <a:pPr algn="ctr"/>
            <a:endParaRPr lang="pt-PT" sz="3200" b="1" dirty="0" smtClean="0"/>
          </a:p>
          <a:p>
            <a:pPr algn="ctr"/>
            <a:endParaRPr lang="pt-PT" sz="3200" b="1" dirty="0" smtClean="0"/>
          </a:p>
          <a:p>
            <a:pPr algn="ctr"/>
            <a:endParaRPr lang="pt-PT" sz="3200" b="1" dirty="0" smtClean="0"/>
          </a:p>
          <a:p>
            <a:pPr algn="ctr"/>
            <a:endParaRPr lang="pt-PT" sz="3200" b="1" dirty="0" smtClean="0"/>
          </a:p>
          <a:p>
            <a:pPr algn="ctr"/>
            <a:endParaRPr lang="pt-PT" sz="3200" b="1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IMG_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23528" y="0"/>
            <a:ext cx="8208912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PT" sz="2800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3200" dirty="0" smtClean="0"/>
              <a:t>O </a:t>
            </a:r>
            <a:r>
              <a:rPr lang="pt-PT" sz="3200" i="1" dirty="0" smtClean="0"/>
              <a:t>insight </a:t>
            </a:r>
            <a:r>
              <a:rPr lang="pt-PT" sz="3200" dirty="0" smtClean="0"/>
              <a:t>do eternalista é uma </a:t>
            </a:r>
            <a:r>
              <a:rPr lang="pt-PT" sz="3200" i="1" dirty="0" smtClean="0"/>
              <a:t>separação</a:t>
            </a:r>
            <a:r>
              <a:rPr lang="pt-PT" sz="3200" dirty="0" smtClean="0"/>
              <a:t> entre os propósitos práticos das trocas linguísticas entre falantes de uma língua natural e uma estrutura teórica normativa sobre as mesmas.</a:t>
            </a:r>
          </a:p>
          <a:p>
            <a:pPr algn="just">
              <a:buFont typeface="Wingdings" pitchFamily="2" charset="2"/>
              <a:buChar char="Ø"/>
            </a:pPr>
            <a:endParaRPr lang="pt-PT" sz="3200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3200" dirty="0" smtClean="0"/>
              <a:t>Esta “tentação separatista” prevaleceu nas teorias mais literalistas (como o Minimalismo Semântico) defendidas </a:t>
            </a:r>
            <a:r>
              <a:rPr lang="pt-PT" sz="3200" dirty="0" err="1" smtClean="0"/>
              <a:t>actualmente</a:t>
            </a:r>
            <a:r>
              <a:rPr lang="pt-PT" sz="3200" dirty="0" smtClean="0"/>
              <a:t> – o </a:t>
            </a:r>
            <a:r>
              <a:rPr lang="pt-PT" sz="3200" dirty="0" err="1" smtClean="0"/>
              <a:t>indexicalismo</a:t>
            </a:r>
            <a:r>
              <a:rPr lang="pt-PT" sz="3200" dirty="0" smtClean="0"/>
              <a:t> das línguas naturais não é negado, mas há hoje ainda teorias semânticas que pretendem segregá-lo (</a:t>
            </a:r>
            <a:r>
              <a:rPr lang="pt-PT" sz="3200" i="1" dirty="0" smtClean="0"/>
              <a:t>vide</a:t>
            </a:r>
            <a:r>
              <a:rPr lang="pt-PT" sz="3200" dirty="0" smtClean="0"/>
              <a:t> </a:t>
            </a:r>
            <a:r>
              <a:rPr lang="pt-PT" sz="3200" dirty="0" err="1" smtClean="0"/>
              <a:t>Emma</a:t>
            </a:r>
            <a:r>
              <a:rPr lang="pt-PT" sz="3200" dirty="0" smtClean="0"/>
              <a:t> </a:t>
            </a:r>
            <a:r>
              <a:rPr lang="pt-PT" sz="3200" dirty="0" err="1" smtClean="0"/>
              <a:t>Borg</a:t>
            </a:r>
            <a:r>
              <a:rPr lang="pt-PT" sz="3200" dirty="0" smtClean="0"/>
              <a:t>, 2004)</a:t>
            </a:r>
          </a:p>
          <a:p>
            <a:pPr algn="just">
              <a:buFont typeface="Wingdings" pitchFamily="2" charset="2"/>
              <a:buChar char="Ø"/>
            </a:pPr>
            <a:endParaRPr lang="pt-PT" sz="3200" dirty="0" smtClean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IMG_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11560" y="476672"/>
            <a:ext cx="82089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 smtClean="0"/>
              <a:t>  </a:t>
            </a:r>
          </a:p>
          <a:p>
            <a:pPr algn="ctr"/>
            <a:endParaRPr lang="pt-PT" sz="3200" dirty="0" smtClean="0"/>
          </a:p>
          <a:p>
            <a:pPr algn="ctr"/>
            <a:endParaRPr lang="pt-PT" sz="3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539552" y="179249"/>
            <a:ext cx="8136904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/>
              <a:t>Convencionalismo</a:t>
            </a:r>
          </a:p>
          <a:p>
            <a:pPr algn="ctr"/>
            <a:endParaRPr lang="pt-PT" sz="3200" b="1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Uma posição convencionalista reconhecerá a extensão e </a:t>
            </a:r>
            <a:r>
              <a:rPr lang="pt-PT" sz="2800" dirty="0" err="1" smtClean="0"/>
              <a:t>ineliminabilidade</a:t>
            </a:r>
            <a:r>
              <a:rPr lang="pt-PT" sz="2800" dirty="0" smtClean="0"/>
              <a:t> da sensibilidade contextual das frases de uma língua natural – mormente pela existência de expressões indexicais – defendendo, porém, que é sempre a</a:t>
            </a:r>
            <a:r>
              <a:rPr lang="pt-PT" sz="2800" i="1" dirty="0" smtClean="0"/>
              <a:t> frase-tipo que expressa um conteúdo num contexto, em função das regras da linguagem. </a:t>
            </a:r>
          </a:p>
          <a:p>
            <a:pPr algn="just">
              <a:buFont typeface="Wingdings" pitchFamily="2" charset="2"/>
              <a:buChar char="Ø"/>
            </a:pPr>
            <a:endParaRPr lang="pt-PT" sz="2800" i="1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Por detrás da noção de Convencionalismo está a ideia de que são as </a:t>
            </a:r>
            <a:r>
              <a:rPr lang="pt-PT" sz="2800" b="1" dirty="0" smtClean="0"/>
              <a:t>convenções linguísticas </a:t>
            </a:r>
            <a:r>
              <a:rPr lang="pt-PT" sz="2800" dirty="0" smtClean="0"/>
              <a:t>– e não as intenções ou o significado do falante – que determinam o conteúdo de uma frase-tipo proferida.</a:t>
            </a:r>
          </a:p>
          <a:p>
            <a:pPr algn="just">
              <a:buFont typeface="Wingdings" pitchFamily="2" charset="2"/>
              <a:buChar char="Ø"/>
            </a:pPr>
            <a:endParaRPr lang="pt-PT" sz="2800" i="1" dirty="0" smtClean="0"/>
          </a:p>
          <a:p>
            <a:pPr algn="just">
              <a:buFont typeface="Wingdings" pitchFamily="2" charset="2"/>
              <a:buChar char="Ø"/>
            </a:pPr>
            <a:endParaRPr lang="pt-PT" sz="2800" i="1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IMG_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11560" y="476672"/>
            <a:ext cx="820891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endParaRPr lang="en-US" sz="12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O </a:t>
            </a:r>
            <a:r>
              <a:rPr lang="en-US" sz="2800" dirty="0" err="1" smtClean="0"/>
              <a:t>defensor</a:t>
            </a:r>
            <a:r>
              <a:rPr lang="en-US" sz="2800" dirty="0" smtClean="0"/>
              <a:t> do </a:t>
            </a:r>
            <a:r>
              <a:rPr lang="en-US" sz="2800" dirty="0" err="1" smtClean="0"/>
              <a:t>convencionalismo</a:t>
            </a:r>
            <a:r>
              <a:rPr lang="en-US" sz="2800" dirty="0" smtClean="0"/>
              <a:t> </a:t>
            </a:r>
            <a:r>
              <a:rPr lang="en-US" sz="2800" dirty="0" err="1" smtClean="0"/>
              <a:t>dirá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o </a:t>
            </a:r>
            <a:r>
              <a:rPr lang="en-US" sz="2800" b="1" dirty="0" err="1" smtClean="0"/>
              <a:t>conteúdo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semântico</a:t>
            </a:r>
            <a:r>
              <a:rPr lang="en-US" sz="2800" dirty="0" smtClean="0"/>
              <a:t> de uma </a:t>
            </a:r>
            <a:r>
              <a:rPr lang="en-US" sz="2800" dirty="0" err="1" smtClean="0"/>
              <a:t>frase-tipo</a:t>
            </a:r>
            <a:r>
              <a:rPr lang="en-US" sz="2800" dirty="0" smtClean="0"/>
              <a:t>, </a:t>
            </a:r>
            <a:r>
              <a:rPr lang="en-US" sz="2800" dirty="0" err="1" smtClean="0"/>
              <a:t>proferida</a:t>
            </a:r>
            <a:r>
              <a:rPr lang="en-US" sz="2800" dirty="0" smtClean="0"/>
              <a:t> num </a:t>
            </a:r>
            <a:r>
              <a:rPr lang="en-US" sz="2800" dirty="0" err="1" smtClean="0"/>
              <a:t>contexto</a:t>
            </a:r>
            <a:r>
              <a:rPr lang="en-US" sz="2800" dirty="0" smtClean="0"/>
              <a:t> </a:t>
            </a:r>
            <a:r>
              <a:rPr lang="en-US" sz="2800" dirty="0" err="1" smtClean="0"/>
              <a:t>determinado</a:t>
            </a:r>
            <a:r>
              <a:rPr lang="en-US" sz="2800" dirty="0" smtClean="0"/>
              <a:t>, </a:t>
            </a:r>
            <a:r>
              <a:rPr lang="en-US" sz="2800" dirty="0" err="1" smtClean="0"/>
              <a:t>deve</a:t>
            </a:r>
            <a:r>
              <a:rPr lang="en-US" sz="2800" dirty="0" smtClean="0"/>
              <a:t> ser </a:t>
            </a:r>
            <a:r>
              <a:rPr lang="en-US" sz="2800" dirty="0" err="1" smtClean="0"/>
              <a:t>separado</a:t>
            </a:r>
            <a:r>
              <a:rPr lang="en-US" sz="2800" dirty="0" smtClean="0"/>
              <a:t> do </a:t>
            </a:r>
            <a:r>
              <a:rPr lang="en-US" sz="2800" b="1" dirty="0" err="1" smtClean="0"/>
              <a:t>conteúdo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pragmático</a:t>
            </a:r>
            <a:r>
              <a:rPr lang="en-US" sz="2800" dirty="0" smtClean="0"/>
              <a:t> do respectivo acto de </a:t>
            </a:r>
            <a:r>
              <a:rPr lang="en-US" sz="2800" dirty="0" err="1" smtClean="0"/>
              <a:t>fala</a:t>
            </a:r>
            <a:r>
              <a:rPr lang="en-US" sz="2800" dirty="0" smtClean="0"/>
              <a:t> </a:t>
            </a:r>
            <a:r>
              <a:rPr lang="en-US" sz="2800" dirty="0" err="1" smtClean="0"/>
              <a:t>ou</a:t>
            </a:r>
            <a:r>
              <a:rPr lang="en-US" sz="2800" dirty="0" smtClean="0"/>
              <a:t> </a:t>
            </a:r>
            <a:r>
              <a:rPr lang="en-US" sz="2800" dirty="0" err="1" smtClean="0"/>
              <a:t>jogo</a:t>
            </a:r>
            <a:r>
              <a:rPr lang="en-US" sz="2800" dirty="0" smtClean="0"/>
              <a:t> de </a:t>
            </a:r>
            <a:r>
              <a:rPr lang="en-US" sz="2800" dirty="0" err="1" smtClean="0"/>
              <a:t>linguagem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a </a:t>
            </a:r>
            <a:r>
              <a:rPr lang="en-US" sz="2800" dirty="0" err="1" smtClean="0"/>
              <a:t>incorpora</a:t>
            </a:r>
            <a:r>
              <a:rPr lang="en-US" sz="2800" dirty="0" smtClean="0"/>
              <a:t>. </a:t>
            </a:r>
          </a:p>
          <a:p>
            <a:pPr algn="just">
              <a:buFont typeface="Wingdings" pitchFamily="2" charset="2"/>
              <a:buChar char="Ø"/>
            </a:pPr>
            <a:endParaRPr lang="en-US" sz="28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Na </a:t>
            </a:r>
            <a:r>
              <a:rPr lang="en-US" sz="2800" dirty="0" err="1" smtClean="0"/>
              <a:t>medida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essa</a:t>
            </a:r>
            <a:r>
              <a:rPr lang="en-US" sz="2800" dirty="0" smtClean="0"/>
              <a:t> </a:t>
            </a:r>
            <a:r>
              <a:rPr lang="en-US" sz="2800" dirty="0" err="1" smtClean="0"/>
              <a:t>separação</a:t>
            </a:r>
            <a:r>
              <a:rPr lang="en-US" sz="2800" dirty="0" smtClean="0"/>
              <a:t> </a:t>
            </a:r>
            <a:r>
              <a:rPr lang="en-US" sz="2800" dirty="0" err="1" smtClean="0"/>
              <a:t>asséptica</a:t>
            </a:r>
            <a:r>
              <a:rPr lang="en-US" sz="2800" dirty="0" smtClean="0"/>
              <a:t> for </a:t>
            </a:r>
            <a:r>
              <a:rPr lang="en-US" sz="2800" dirty="0" err="1" smtClean="0"/>
              <a:t>feita</a:t>
            </a:r>
            <a:r>
              <a:rPr lang="en-US" sz="2800" dirty="0" smtClean="0"/>
              <a:t>, </a:t>
            </a:r>
            <a:r>
              <a:rPr lang="en-US" sz="2800" dirty="0" err="1" smtClean="0"/>
              <a:t>também</a:t>
            </a:r>
            <a:r>
              <a:rPr lang="en-US" sz="2800" dirty="0" smtClean="0"/>
              <a:t> as </a:t>
            </a:r>
            <a:r>
              <a:rPr lang="en-US" sz="2800" dirty="0" err="1" smtClean="0"/>
              <a:t>condições</a:t>
            </a:r>
            <a:r>
              <a:rPr lang="en-US" sz="2800" dirty="0" smtClean="0"/>
              <a:t> de </a:t>
            </a:r>
            <a:r>
              <a:rPr lang="en-US" sz="2800" dirty="0" err="1" smtClean="0"/>
              <a:t>verdade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frase-tipo</a:t>
            </a:r>
            <a:r>
              <a:rPr lang="en-US" sz="2800" dirty="0" smtClean="0"/>
              <a:t> sob </a:t>
            </a:r>
            <a:r>
              <a:rPr lang="en-US" sz="2800" dirty="0" err="1" smtClean="0"/>
              <a:t>análise</a:t>
            </a:r>
            <a:r>
              <a:rPr lang="en-US" sz="2800" dirty="0" smtClean="0"/>
              <a:t> </a:t>
            </a:r>
            <a:r>
              <a:rPr lang="en-US" sz="2800" dirty="0" err="1" smtClean="0"/>
              <a:t>serão</a:t>
            </a:r>
            <a:r>
              <a:rPr lang="en-US" sz="2800" dirty="0" smtClean="0"/>
              <a:t> </a:t>
            </a:r>
            <a:r>
              <a:rPr lang="en-US" sz="2800" dirty="0" err="1" smtClean="0"/>
              <a:t>fixadas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função</a:t>
            </a:r>
            <a:r>
              <a:rPr lang="en-US" sz="2800" dirty="0" smtClean="0"/>
              <a:t> do </a:t>
            </a:r>
            <a:r>
              <a:rPr lang="en-US" sz="2800" dirty="0" err="1" smtClean="0"/>
              <a:t>significado</a:t>
            </a:r>
            <a:r>
              <a:rPr lang="en-US" sz="2800" dirty="0" smtClean="0"/>
              <a:t> literal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mesma</a:t>
            </a:r>
            <a:r>
              <a:rPr lang="en-US" sz="2800" dirty="0" smtClean="0"/>
              <a:t>, </a:t>
            </a:r>
            <a:r>
              <a:rPr lang="en-US" sz="2800" dirty="0" err="1" smtClean="0"/>
              <a:t>determinado</a:t>
            </a:r>
            <a:r>
              <a:rPr lang="en-US" sz="2800" dirty="0" smtClean="0"/>
              <a:t> </a:t>
            </a:r>
            <a:r>
              <a:rPr lang="en-US" sz="2800" dirty="0" err="1" smtClean="0"/>
              <a:t>pelas</a:t>
            </a:r>
            <a:r>
              <a:rPr lang="en-US" sz="2800" dirty="0" smtClean="0"/>
              <a:t> </a:t>
            </a:r>
            <a:r>
              <a:rPr lang="en-US" sz="2800" dirty="0" err="1" smtClean="0"/>
              <a:t>regras</a:t>
            </a:r>
            <a:r>
              <a:rPr lang="en-US" sz="2800" dirty="0" smtClean="0"/>
              <a:t> </a:t>
            </a:r>
            <a:r>
              <a:rPr lang="en-US" sz="2800" dirty="0" err="1" smtClean="0"/>
              <a:t>sintáticas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língua</a:t>
            </a:r>
            <a:r>
              <a:rPr lang="en-US" sz="2800" dirty="0" smtClean="0"/>
              <a:t> e um  </a:t>
            </a:r>
            <a:r>
              <a:rPr lang="en-US" sz="2800" dirty="0" err="1" smtClean="0"/>
              <a:t>princípio</a:t>
            </a:r>
            <a:r>
              <a:rPr lang="en-US" sz="2800" dirty="0" smtClean="0"/>
              <a:t> de </a:t>
            </a:r>
            <a:r>
              <a:rPr lang="en-US" sz="2800" dirty="0" err="1" smtClean="0"/>
              <a:t>composicionalidade</a:t>
            </a:r>
            <a:r>
              <a:rPr lang="en-US" sz="2800" dirty="0" smtClean="0"/>
              <a:t> simples. </a:t>
            </a:r>
          </a:p>
          <a:p>
            <a:pPr>
              <a:buFont typeface="Wingdings" pitchFamily="2" charset="2"/>
              <a:buChar char="Ø"/>
            </a:pPr>
            <a:endParaRPr lang="en-US" sz="1200" dirty="0" smtClean="0"/>
          </a:p>
          <a:p>
            <a:pPr>
              <a:buFont typeface="Wingdings" pitchFamily="2" charset="2"/>
              <a:buChar char="Ø"/>
            </a:pPr>
            <a:endParaRPr lang="en-US" sz="1200" dirty="0" smtClean="0"/>
          </a:p>
          <a:p>
            <a:pPr>
              <a:buFont typeface="Wingdings" pitchFamily="2" charset="2"/>
              <a:buChar char="Ø"/>
            </a:pPr>
            <a:endParaRPr lang="en-US" sz="1200" dirty="0" smtClean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IMG_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11560" y="476672"/>
            <a:ext cx="8208912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/>
              <a:t>  </a:t>
            </a:r>
            <a:r>
              <a:rPr lang="pt-PT" sz="3200" b="1" dirty="0" err="1" smtClean="0"/>
              <a:t>Indexicalismo</a:t>
            </a:r>
            <a:endParaRPr lang="pt-PT" sz="3200" b="1" dirty="0" smtClean="0"/>
          </a:p>
          <a:p>
            <a:pPr algn="ctr"/>
            <a:endParaRPr lang="pt-PT" sz="3200" b="1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O programa </a:t>
            </a:r>
            <a:r>
              <a:rPr lang="pt-PT" sz="2800" dirty="0" err="1" smtClean="0"/>
              <a:t>indexicalista</a:t>
            </a:r>
            <a:r>
              <a:rPr lang="pt-PT" sz="2800" dirty="0" smtClean="0"/>
              <a:t> visa </a:t>
            </a:r>
            <a:r>
              <a:rPr lang="pt-PT" sz="2800" b="1" dirty="0" smtClean="0"/>
              <a:t>generalizar</a:t>
            </a:r>
            <a:r>
              <a:rPr lang="pt-PT" sz="2800" dirty="0" smtClean="0"/>
              <a:t> todo e qualquer fenómeno de sensibilidade contextual numa frase ou elocução à presença de um indexical – oculto na forma lógica da frase (portanto, não articulado) ou derivado de um componente sintaticamente articulado. </a:t>
            </a:r>
          </a:p>
          <a:p>
            <a:pPr algn="just">
              <a:buFont typeface="Wingdings" pitchFamily="2" charset="2"/>
              <a:buChar char="Ø"/>
            </a:pPr>
            <a:endParaRPr lang="pt-PT" sz="2800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 Na terminologia técnica de Recanati, a posição </a:t>
            </a:r>
            <a:r>
              <a:rPr lang="pt-PT" sz="2800" dirty="0" err="1" smtClean="0"/>
              <a:t>indexicalista</a:t>
            </a:r>
            <a:r>
              <a:rPr lang="pt-PT" sz="2800" dirty="0" smtClean="0"/>
              <a:t> consiste numa explicação sistemática da sensibilidade contextual das frases ou elocuções por um processo de </a:t>
            </a:r>
            <a:r>
              <a:rPr lang="pt-PT" sz="2800" b="1" dirty="0" smtClean="0"/>
              <a:t>saturação</a:t>
            </a:r>
            <a:r>
              <a:rPr lang="pt-PT" sz="2800" dirty="0" smtClean="0"/>
              <a:t>.  </a:t>
            </a:r>
          </a:p>
          <a:p>
            <a:pPr algn="ctr"/>
            <a:endParaRPr lang="pt-PT" sz="3200" b="1" dirty="0" smtClean="0"/>
          </a:p>
          <a:p>
            <a:pPr algn="ctr"/>
            <a:endParaRPr lang="pt-PT" sz="3200" b="1" dirty="0" smtClean="0"/>
          </a:p>
          <a:p>
            <a:pPr algn="ctr"/>
            <a:endParaRPr lang="pt-PT" sz="3200" b="1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IMG_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11560" y="476672"/>
            <a:ext cx="82089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 smtClean="0"/>
              <a:t>  </a:t>
            </a:r>
          </a:p>
          <a:p>
            <a:pPr algn="ctr"/>
            <a:endParaRPr lang="pt-PT" sz="3200" dirty="0" smtClean="0"/>
          </a:p>
          <a:p>
            <a:pPr algn="ctr"/>
            <a:endParaRPr lang="pt-PT" sz="3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95536" y="620688"/>
            <a:ext cx="820891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Numa frase como “Está a chover”, o </a:t>
            </a:r>
            <a:r>
              <a:rPr lang="pt-PT" sz="2800" dirty="0" err="1" smtClean="0"/>
              <a:t>indexicalista</a:t>
            </a:r>
            <a:r>
              <a:rPr lang="pt-PT" sz="2800" dirty="0" smtClean="0"/>
              <a:t> defenderá que existe um “buraco” na forma lógica da frase, correspondente a uma </a:t>
            </a:r>
            <a:r>
              <a:rPr lang="pt-PT" sz="2800" i="1" dirty="0" smtClean="0"/>
              <a:t>variável livre de lugar </a:t>
            </a:r>
            <a:r>
              <a:rPr lang="pt-PT" sz="2800" dirty="0" smtClean="0"/>
              <a:t>que deve ser preenchida contextualmente pela adscrição local de um argumento, a fim de que uma elocução da mesma expresse um conteúdo proposicional.</a:t>
            </a:r>
          </a:p>
          <a:p>
            <a:pPr algn="just">
              <a:buFont typeface="Wingdings" pitchFamily="2" charset="2"/>
              <a:buChar char="Ø"/>
            </a:pPr>
            <a:endParaRPr lang="pt-PT" sz="2800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O aspecto definitório desta posição teórica é a </a:t>
            </a:r>
            <a:r>
              <a:rPr lang="pt-PT" sz="2800" i="1" dirty="0" smtClean="0"/>
              <a:t>generalização</a:t>
            </a:r>
            <a:r>
              <a:rPr lang="pt-PT" sz="2800" dirty="0" smtClean="0"/>
              <a:t> desta ideia de reanálise sintática para cada putativo exemplo de dependência contextual.</a:t>
            </a:r>
          </a:p>
          <a:p>
            <a:pPr algn="just">
              <a:buFont typeface="Wingdings" pitchFamily="2" charset="2"/>
              <a:buChar char="Ø"/>
            </a:pPr>
            <a:endParaRPr lang="pt-PT" sz="2800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 </a:t>
            </a:r>
            <a:r>
              <a:rPr lang="pt-PT" sz="2800" dirty="0" err="1" smtClean="0"/>
              <a:t>Jason</a:t>
            </a:r>
            <a:r>
              <a:rPr lang="pt-PT" sz="2800" dirty="0" smtClean="0"/>
              <a:t> Stanley, o principal representante desta corrente, define a ideia subjacente do seguinte modo: </a:t>
            </a:r>
          </a:p>
          <a:p>
            <a:pPr algn="just"/>
            <a:endParaRPr lang="pt-PT" sz="2800" dirty="0" smtClean="0"/>
          </a:p>
          <a:p>
            <a:pPr algn="just"/>
            <a:endParaRPr lang="pt-PT" sz="2800" dirty="0" smtClean="0"/>
          </a:p>
          <a:p>
            <a:pPr algn="just"/>
            <a:r>
              <a:rPr lang="pt-PT" sz="2800" dirty="0" smtClean="0"/>
              <a:t> </a:t>
            </a:r>
            <a:endParaRPr lang="pt-PT" sz="2800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IMG_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11560" y="476672"/>
            <a:ext cx="82089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 smtClean="0"/>
              <a:t>  </a:t>
            </a:r>
          </a:p>
          <a:p>
            <a:pPr algn="ctr"/>
            <a:endParaRPr lang="pt-PT" sz="3200" dirty="0" smtClean="0"/>
          </a:p>
          <a:p>
            <a:pPr algn="ctr"/>
            <a:endParaRPr lang="pt-PT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611560" y="764704"/>
            <a:ext cx="81369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«</a:t>
            </a:r>
            <a:r>
              <a:rPr lang="pt-PT" sz="2800" dirty="0" err="1" smtClean="0"/>
              <a:t>All</a:t>
            </a:r>
            <a:r>
              <a:rPr lang="pt-PT" sz="2800" dirty="0" smtClean="0"/>
              <a:t> </a:t>
            </a:r>
            <a:r>
              <a:rPr lang="pt-PT" sz="2800" dirty="0" err="1" smtClean="0"/>
              <a:t>effects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extra-linguistic</a:t>
            </a:r>
            <a:r>
              <a:rPr lang="pt-PT" sz="2800" dirty="0" smtClean="0"/>
              <a:t> </a:t>
            </a:r>
            <a:r>
              <a:rPr lang="pt-PT" sz="2800" dirty="0" err="1" smtClean="0"/>
              <a:t>context</a:t>
            </a:r>
            <a:r>
              <a:rPr lang="pt-PT" sz="2800" dirty="0" smtClean="0"/>
              <a:t> </a:t>
            </a:r>
            <a:r>
              <a:rPr lang="pt-PT" sz="2800" dirty="0" err="1" smtClean="0"/>
              <a:t>on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truth-conditions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an</a:t>
            </a:r>
            <a:r>
              <a:rPr lang="pt-PT" sz="2800" dirty="0" smtClean="0"/>
              <a:t> </a:t>
            </a:r>
            <a:r>
              <a:rPr lang="pt-PT" sz="2800" dirty="0" err="1" smtClean="0"/>
              <a:t>assertation</a:t>
            </a:r>
            <a:r>
              <a:rPr lang="pt-PT" sz="2800" dirty="0" smtClean="0"/>
              <a:t> are </a:t>
            </a:r>
            <a:r>
              <a:rPr lang="pt-PT" sz="2800" dirty="0" err="1" smtClean="0"/>
              <a:t>traceable</a:t>
            </a:r>
            <a:r>
              <a:rPr lang="pt-PT" sz="2800" dirty="0" smtClean="0"/>
              <a:t> to </a:t>
            </a:r>
            <a:r>
              <a:rPr lang="pt-PT" sz="2800" dirty="0" err="1" smtClean="0"/>
              <a:t>elements</a:t>
            </a:r>
            <a:r>
              <a:rPr lang="pt-PT" sz="2800" dirty="0" smtClean="0"/>
              <a:t> in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actual</a:t>
            </a:r>
            <a:r>
              <a:rPr lang="pt-PT" sz="2800" dirty="0" smtClean="0"/>
              <a:t> </a:t>
            </a:r>
            <a:r>
              <a:rPr lang="pt-PT" sz="2800" dirty="0" err="1" smtClean="0"/>
              <a:t>syntactic</a:t>
            </a:r>
            <a:r>
              <a:rPr lang="pt-PT" sz="2800" dirty="0" smtClean="0"/>
              <a:t> </a:t>
            </a:r>
            <a:r>
              <a:rPr lang="pt-PT" sz="2800" dirty="0" err="1" smtClean="0"/>
              <a:t>structure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sentence</a:t>
            </a:r>
            <a:r>
              <a:rPr lang="pt-PT" sz="2800" dirty="0" smtClean="0"/>
              <a:t> </a:t>
            </a:r>
            <a:r>
              <a:rPr lang="pt-PT" sz="2800" dirty="0" err="1" smtClean="0"/>
              <a:t>uttered</a:t>
            </a:r>
            <a:r>
              <a:rPr lang="pt-PT" sz="2800" dirty="0" smtClean="0"/>
              <a:t> […]. </a:t>
            </a:r>
            <a:r>
              <a:rPr lang="pt-PT" sz="2800" dirty="0" err="1" smtClean="0"/>
              <a:t>We</a:t>
            </a:r>
            <a:r>
              <a:rPr lang="pt-PT" sz="2800" dirty="0" smtClean="0"/>
              <a:t> </a:t>
            </a:r>
            <a:r>
              <a:rPr lang="pt-PT" sz="2800" dirty="0" err="1" smtClean="0"/>
              <a:t>have</a:t>
            </a:r>
            <a:r>
              <a:rPr lang="pt-PT" sz="2800" dirty="0" smtClean="0"/>
              <a:t> </a:t>
            </a:r>
            <a:r>
              <a:rPr lang="pt-PT" sz="2800" dirty="0" err="1" smtClean="0"/>
              <a:t>been</a:t>
            </a:r>
            <a:r>
              <a:rPr lang="pt-PT" sz="2800" dirty="0" smtClean="0"/>
              <a:t> </a:t>
            </a:r>
            <a:r>
              <a:rPr lang="pt-PT" sz="2800" dirty="0" err="1" smtClean="0"/>
              <a:t>given</a:t>
            </a:r>
            <a:r>
              <a:rPr lang="pt-PT" sz="2800" dirty="0" smtClean="0"/>
              <a:t> no </a:t>
            </a:r>
            <a:r>
              <a:rPr lang="pt-PT" sz="2800" dirty="0" err="1" smtClean="0"/>
              <a:t>reason</a:t>
            </a:r>
            <a:r>
              <a:rPr lang="pt-PT" sz="2800" dirty="0" smtClean="0"/>
              <a:t> to </a:t>
            </a:r>
            <a:r>
              <a:rPr lang="pt-PT" sz="2800" dirty="0" err="1" smtClean="0"/>
              <a:t>abandon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thesis</a:t>
            </a:r>
            <a:r>
              <a:rPr lang="pt-PT" sz="2800" dirty="0" smtClean="0"/>
              <a:t> </a:t>
            </a:r>
            <a:r>
              <a:rPr lang="pt-PT" sz="2800" dirty="0" err="1" smtClean="0"/>
              <a:t>that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only</a:t>
            </a:r>
            <a:r>
              <a:rPr lang="pt-PT" sz="2800" dirty="0" smtClean="0"/>
              <a:t> </a:t>
            </a:r>
            <a:r>
              <a:rPr lang="pt-PT" sz="2800" dirty="0" err="1" smtClean="0"/>
              <a:t>truth-conditional</a:t>
            </a:r>
            <a:r>
              <a:rPr lang="pt-PT" sz="2800" dirty="0" smtClean="0"/>
              <a:t> role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context</a:t>
            </a:r>
            <a:r>
              <a:rPr lang="pt-PT" sz="2800" dirty="0" smtClean="0"/>
              <a:t> </a:t>
            </a:r>
            <a:r>
              <a:rPr lang="pt-PT" sz="2800" dirty="0" err="1" smtClean="0"/>
              <a:t>is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resolution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indexicality</a:t>
            </a:r>
            <a:r>
              <a:rPr lang="pt-PT" sz="2800" dirty="0" smtClean="0"/>
              <a:t>, </a:t>
            </a:r>
            <a:r>
              <a:rPr lang="pt-PT" sz="2800" dirty="0" err="1" smtClean="0"/>
              <a:t>broadly</a:t>
            </a:r>
            <a:r>
              <a:rPr lang="pt-PT" sz="2800" dirty="0" smtClean="0"/>
              <a:t> </a:t>
            </a:r>
            <a:r>
              <a:rPr lang="pt-PT" sz="2800" dirty="0" err="1" smtClean="0"/>
              <a:t>construed</a:t>
            </a:r>
            <a:r>
              <a:rPr lang="pt-PT" sz="2800" dirty="0" smtClean="0"/>
              <a:t>.» (Stanley, 2000).</a:t>
            </a:r>
            <a:endParaRPr lang="pt-PT" sz="2800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IMG_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11560" y="476672"/>
            <a:ext cx="82089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 smtClean="0"/>
              <a:t>  </a:t>
            </a:r>
          </a:p>
          <a:p>
            <a:pPr algn="ctr"/>
            <a:endParaRPr lang="pt-PT" sz="3200" dirty="0" smtClean="0"/>
          </a:p>
          <a:p>
            <a:pPr algn="ctr"/>
            <a:endParaRPr lang="pt-PT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39552" y="0"/>
            <a:ext cx="8208912" cy="815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/>
              <a:t>Sincretismo</a:t>
            </a:r>
          </a:p>
          <a:p>
            <a:pPr algn="ctr"/>
            <a:endParaRPr lang="pt-PT" sz="3200" b="1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Uma posição de compromisso: o defensor do sincretismo traça uma distinção estanque entre o </a:t>
            </a:r>
            <a:r>
              <a:rPr lang="pt-PT" sz="2800" b="1" dirty="0" smtClean="0"/>
              <a:t>conteúdo semântico </a:t>
            </a:r>
            <a:r>
              <a:rPr lang="pt-PT" sz="2800" dirty="0" smtClean="0"/>
              <a:t>expresso pela frase proferida (o conteúdo </a:t>
            </a:r>
            <a:r>
              <a:rPr lang="pt-PT" sz="2800" b="1" dirty="0" smtClean="0"/>
              <a:t>mínimo, </a:t>
            </a:r>
            <a:r>
              <a:rPr lang="pt-PT" sz="2800" dirty="0" smtClean="0"/>
              <a:t>obtido depois da resolução de indexicais, demonstrativos e possíveis desambiguações) e o </a:t>
            </a:r>
            <a:r>
              <a:rPr lang="pt-PT" sz="2800" b="1" dirty="0" smtClean="0"/>
              <a:t>conteúdo </a:t>
            </a:r>
            <a:r>
              <a:rPr lang="pt-PT" sz="2800" b="1" dirty="0" err="1" smtClean="0"/>
              <a:t>efectivamente</a:t>
            </a:r>
            <a:r>
              <a:rPr lang="pt-PT" sz="2800" b="1" dirty="0" smtClean="0"/>
              <a:t> comunicado</a:t>
            </a:r>
            <a:r>
              <a:rPr lang="pt-PT" sz="2800" dirty="0" smtClean="0"/>
              <a:t> pelo falante no acto-de-fala determinado em que profere a frase sob análise.</a:t>
            </a:r>
          </a:p>
          <a:p>
            <a:pPr algn="just">
              <a:buFont typeface="Wingdings" pitchFamily="2" charset="2"/>
              <a:buChar char="Ø"/>
            </a:pPr>
            <a:endParaRPr lang="pt-PT" sz="2800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O segundo tipo de conteúdo pode ser </a:t>
            </a:r>
            <a:r>
              <a:rPr lang="pt-PT" sz="2800" dirty="0" err="1" smtClean="0"/>
              <a:t>afectado</a:t>
            </a:r>
            <a:r>
              <a:rPr lang="pt-PT" sz="2800" dirty="0" smtClean="0"/>
              <a:t> pragmaticamente e as respectivas condições de verdade intuitivas enriquecidas.</a:t>
            </a:r>
          </a:p>
          <a:p>
            <a:pPr algn="ctr"/>
            <a:endParaRPr lang="pt-PT" sz="2800" b="1" dirty="0" smtClean="0"/>
          </a:p>
          <a:p>
            <a:pPr algn="ctr"/>
            <a:endParaRPr lang="pt-PT" sz="3200" b="1" dirty="0" smtClean="0"/>
          </a:p>
          <a:p>
            <a:pPr algn="ctr"/>
            <a:endParaRPr lang="pt-PT" sz="3200" b="1" dirty="0" smtClean="0"/>
          </a:p>
          <a:p>
            <a:pPr algn="ctr"/>
            <a:endParaRPr lang="pt-PT" sz="3200" b="1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IMG_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11560" y="476672"/>
            <a:ext cx="82089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 smtClean="0"/>
              <a:t>  </a:t>
            </a:r>
          </a:p>
          <a:p>
            <a:pPr algn="ctr"/>
            <a:endParaRPr lang="pt-PT" sz="3200" dirty="0" smtClean="0"/>
          </a:p>
          <a:p>
            <a:pPr algn="just"/>
            <a:endParaRPr lang="pt-PT" sz="3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23528" y="692696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Alguns teóricos criticam o Sincretismo por ter a marca de uma </a:t>
            </a:r>
            <a:r>
              <a:rPr lang="pt-PT" sz="2800" i="1" dirty="0" smtClean="0"/>
              <a:t>indecisão</a:t>
            </a:r>
            <a:r>
              <a:rPr lang="pt-PT" sz="2800" dirty="0" smtClean="0"/>
              <a:t>: por conceder que a interpretação de elocuções pode ser afectada por processos pragmáticos fortes, o Sincretismo associa-se ao lado </a:t>
            </a:r>
            <a:r>
              <a:rPr lang="pt-PT" sz="2800" dirty="0" err="1" smtClean="0"/>
              <a:t>contextualista</a:t>
            </a:r>
            <a:r>
              <a:rPr lang="pt-PT" sz="2800" dirty="0" smtClean="0"/>
              <a:t> do espectro. </a:t>
            </a:r>
          </a:p>
          <a:p>
            <a:pPr algn="just">
              <a:buFont typeface="Wingdings" pitchFamily="2" charset="2"/>
              <a:buChar char="Ø"/>
            </a:pPr>
            <a:endParaRPr lang="pt-PT" sz="2800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Mas, por manter que </a:t>
            </a:r>
            <a:r>
              <a:rPr lang="pt-PT" sz="2800" i="1" dirty="0" smtClean="0"/>
              <a:t>o conteúdo semântico puro </a:t>
            </a:r>
            <a:r>
              <a:rPr lang="pt-PT" sz="2800" dirty="0" smtClean="0"/>
              <a:t>da frase proferida é a </a:t>
            </a:r>
            <a:r>
              <a:rPr lang="pt-PT" sz="2800" b="1" dirty="0" smtClean="0"/>
              <a:t>proposição mínima </a:t>
            </a:r>
            <a:r>
              <a:rPr lang="pt-PT" sz="2800" dirty="0" smtClean="0"/>
              <a:t>determinada pelo significado literal da frase usada, quando a interpretação de indexicais, demonstrativos e variáveis livres é resolvida, a proposta mantém-se do lado Literalista do espectro teórico apresentado.  </a:t>
            </a:r>
            <a:endParaRPr lang="pt-PT" sz="2800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IMG_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11560" y="476672"/>
            <a:ext cx="82089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 smtClean="0"/>
              <a:t>  </a:t>
            </a:r>
          </a:p>
          <a:p>
            <a:pPr algn="ctr"/>
            <a:endParaRPr lang="pt-PT" sz="3200" dirty="0" smtClean="0"/>
          </a:p>
          <a:p>
            <a:pPr algn="ctr"/>
            <a:endParaRPr lang="pt-PT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404664"/>
            <a:ext cx="8208912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err="1" smtClean="0"/>
              <a:t>Quasi-Contextualismo</a:t>
            </a:r>
            <a:endParaRPr lang="pt-PT" sz="3200" b="1" dirty="0" smtClean="0"/>
          </a:p>
          <a:p>
            <a:pPr algn="ctr"/>
            <a:endParaRPr lang="pt-PT" sz="3200" b="1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A posição a que Recanati chama um “</a:t>
            </a:r>
            <a:r>
              <a:rPr lang="pt-PT" sz="2800" dirty="0" err="1" smtClean="0"/>
              <a:t>Quasi-Contextualismo</a:t>
            </a:r>
            <a:r>
              <a:rPr lang="pt-PT" sz="2800" dirty="0" smtClean="0"/>
              <a:t>” defende o carácter </a:t>
            </a:r>
            <a:r>
              <a:rPr lang="pt-PT" sz="2800" i="1" dirty="0" smtClean="0"/>
              <a:t>opcional</a:t>
            </a:r>
            <a:r>
              <a:rPr lang="pt-PT" sz="2800" dirty="0" smtClean="0"/>
              <a:t> dos processos pragmáticos primários envolvidos na modulação dos significados locais das expressões componentes de elocuções.</a:t>
            </a:r>
          </a:p>
          <a:p>
            <a:pPr algn="just">
              <a:buFont typeface="Wingdings" pitchFamily="2" charset="2"/>
              <a:buChar char="Ø"/>
            </a:pPr>
            <a:endParaRPr lang="pt-PT" sz="2800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Na frase: “Há um leão em Westminster Bridge”,  “leão” pode ser entendido, por </a:t>
            </a:r>
            <a:r>
              <a:rPr lang="pt-PT" sz="2800" b="1" dirty="0" smtClean="0"/>
              <a:t>transferência</a:t>
            </a:r>
            <a:r>
              <a:rPr lang="pt-PT" sz="2800" dirty="0" smtClean="0"/>
              <a:t> semântica, como “a representação de um leão”- e essa pode ser a informação que vai como </a:t>
            </a:r>
            <a:r>
              <a:rPr lang="pt-PT" sz="2800" i="1" dirty="0" smtClean="0"/>
              <a:t>input</a:t>
            </a:r>
            <a:r>
              <a:rPr lang="pt-PT" sz="2800" dirty="0" smtClean="0"/>
              <a:t> para a interpretação composicional da frase.</a:t>
            </a:r>
          </a:p>
          <a:p>
            <a:pPr algn="ctr"/>
            <a:endParaRPr lang="pt-PT" sz="3200" b="1" dirty="0" smtClean="0"/>
          </a:p>
          <a:p>
            <a:pPr algn="ctr"/>
            <a:endParaRPr lang="pt-PT" sz="3200" b="1" dirty="0" smtClean="0"/>
          </a:p>
          <a:p>
            <a:pPr algn="ctr"/>
            <a:endParaRPr lang="pt-PT" sz="3200" b="1" dirty="0" smtClean="0"/>
          </a:p>
          <a:p>
            <a:pPr algn="ctr"/>
            <a:endParaRPr lang="pt-PT" sz="3200" b="1" dirty="0" smtClean="0"/>
          </a:p>
          <a:p>
            <a:pPr algn="ctr"/>
            <a:endParaRPr lang="pt-PT" sz="3200" b="1" dirty="0" smtClean="0"/>
          </a:p>
          <a:p>
            <a:pPr algn="ctr"/>
            <a:endParaRPr lang="pt-PT" sz="3200" b="1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IMG_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39552" y="0"/>
            <a:ext cx="8136904" cy="843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endParaRPr lang="pt-PT" sz="3200" dirty="0" smtClean="0"/>
          </a:p>
          <a:p>
            <a:pPr algn="ctr"/>
            <a:r>
              <a:rPr lang="pt-PT" sz="3200" b="1" dirty="0" smtClean="0"/>
              <a:t>Alvo estrutural </a:t>
            </a:r>
          </a:p>
          <a:p>
            <a:pPr algn="ctr"/>
            <a:endParaRPr lang="pt-PT" sz="3200" b="1" dirty="0"/>
          </a:p>
          <a:p>
            <a:pPr algn="just">
              <a:buFont typeface="Wingdings" pitchFamily="2" charset="2"/>
              <a:buChar char="Ø"/>
            </a:pPr>
            <a:r>
              <a:rPr lang="pt-PT" sz="3200" dirty="0" smtClean="0"/>
              <a:t>Sobre o que é o debate teórico entre </a:t>
            </a:r>
            <a:r>
              <a:rPr lang="pt-PT" sz="3200" dirty="0" err="1" smtClean="0"/>
              <a:t>Contextualistas</a:t>
            </a:r>
            <a:r>
              <a:rPr lang="pt-PT" sz="3200" dirty="0" smtClean="0"/>
              <a:t> / </a:t>
            </a:r>
            <a:r>
              <a:rPr lang="pt-PT" sz="3200" dirty="0" err="1" smtClean="0"/>
              <a:t>Anti-Contextualistas</a:t>
            </a:r>
            <a:r>
              <a:rPr lang="pt-PT" sz="3200" dirty="0" smtClean="0"/>
              <a:t> em Semântica?  </a:t>
            </a:r>
          </a:p>
          <a:p>
            <a:endParaRPr lang="pt-PT" sz="3200" dirty="0"/>
          </a:p>
          <a:p>
            <a:pPr algn="just">
              <a:buFont typeface="Wingdings" pitchFamily="2" charset="2"/>
              <a:buChar char="Ø"/>
            </a:pPr>
            <a:r>
              <a:rPr lang="pt-PT" sz="3200" dirty="0" smtClean="0"/>
              <a:t> Começamos por constatar que </a:t>
            </a:r>
            <a:r>
              <a:rPr lang="pt-PT" sz="3200" b="1" i="1" dirty="0" smtClean="0"/>
              <a:t>há diferentes maneiras de identificar  o </a:t>
            </a:r>
            <a:r>
              <a:rPr lang="pt-PT" sz="3200" b="1" i="1" dirty="0" err="1" smtClean="0"/>
              <a:t>objecto</a:t>
            </a:r>
            <a:r>
              <a:rPr lang="pt-PT" sz="3200" b="1" i="1" dirty="0" smtClean="0"/>
              <a:t> da polémica</a:t>
            </a:r>
            <a:r>
              <a:rPr lang="pt-PT" sz="3200" dirty="0" smtClean="0"/>
              <a:t>, criando assim diferentes bases para uma plataforma de respostas ao mesmo. </a:t>
            </a:r>
          </a:p>
          <a:p>
            <a:pPr algn="just">
              <a:buFont typeface="Wingdings" pitchFamily="2" charset="2"/>
              <a:buChar char="Ø"/>
            </a:pPr>
            <a:endParaRPr lang="pt-PT" sz="3200" dirty="0"/>
          </a:p>
          <a:p>
            <a:pPr algn="just">
              <a:buFont typeface="Wingdings" pitchFamily="2" charset="2"/>
              <a:buChar char="Ø"/>
            </a:pPr>
            <a:endParaRPr lang="pt-PT" sz="3200" dirty="0" smtClean="0"/>
          </a:p>
          <a:p>
            <a:pPr algn="just"/>
            <a:endParaRPr lang="pt-PT" dirty="0"/>
          </a:p>
          <a:p>
            <a:pPr algn="just"/>
            <a:endParaRPr lang="pt-PT" dirty="0"/>
          </a:p>
          <a:p>
            <a:pPr algn="just"/>
            <a:endParaRPr lang="pt-PT" dirty="0" smtClean="0"/>
          </a:p>
          <a:p>
            <a:pPr algn="just"/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r>
              <a:rPr lang="pt-PT" dirty="0" smtClean="0"/>
              <a:t>	</a:t>
            </a:r>
            <a:endParaRPr lang="pt-PT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IMG_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11560" y="476672"/>
            <a:ext cx="82089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 smtClean="0"/>
              <a:t>  </a:t>
            </a:r>
          </a:p>
          <a:p>
            <a:pPr algn="ctr"/>
            <a:endParaRPr lang="pt-PT" sz="3200" dirty="0" smtClean="0"/>
          </a:p>
          <a:p>
            <a:pPr algn="ctr"/>
            <a:endParaRPr lang="pt-PT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39552" y="188640"/>
            <a:ext cx="828092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Porém, o </a:t>
            </a:r>
            <a:r>
              <a:rPr lang="pt-PT" sz="2800" dirty="0" err="1" smtClean="0"/>
              <a:t>Quasi</a:t>
            </a:r>
            <a:r>
              <a:rPr lang="pt-PT" sz="2800" dirty="0" smtClean="0"/>
              <a:t>-Contextualista defenderá que essa modulação é opcional, antes que a regra de composição seja aplicada aos significados individuais das expressões. </a:t>
            </a:r>
          </a:p>
          <a:p>
            <a:pPr algn="just">
              <a:buFont typeface="Wingdings" pitchFamily="2" charset="2"/>
              <a:buChar char="Ø"/>
            </a:pPr>
            <a:endParaRPr lang="pt-PT" sz="2800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Como </a:t>
            </a:r>
            <a:r>
              <a:rPr lang="pt-PT" sz="2800" i="1" dirty="0" smtClean="0"/>
              <a:t>output</a:t>
            </a:r>
            <a:r>
              <a:rPr lang="pt-PT" sz="2800" dirty="0" smtClean="0"/>
              <a:t> directo do processo de composição (semântica) podemos ter o conteúdo literal (mínimo) de que </a:t>
            </a:r>
            <a:r>
              <a:rPr lang="pt-PT" sz="2800" i="1" dirty="0" smtClean="0"/>
              <a:t>há um verdadeiro leão em Westminster Bridge </a:t>
            </a:r>
            <a:r>
              <a:rPr lang="pt-PT" sz="2800" dirty="0" smtClean="0"/>
              <a:t>(e não uma representação numa estátua de um leão). </a:t>
            </a:r>
          </a:p>
          <a:p>
            <a:pPr algn="just"/>
            <a:endParaRPr lang="pt-PT" sz="2800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A interpretação pragmática (correcta) da frase em questão poderia vir</a:t>
            </a:r>
            <a:r>
              <a:rPr lang="pt-PT" sz="2800" i="1" dirty="0" smtClean="0"/>
              <a:t> só </a:t>
            </a:r>
            <a:r>
              <a:rPr lang="pt-PT" sz="2800" dirty="0" smtClean="0"/>
              <a:t>num segundo momento em que se apura o </a:t>
            </a:r>
            <a:r>
              <a:rPr lang="pt-PT" sz="2800" i="1" dirty="0" smtClean="0"/>
              <a:t>conteúdo comunicado </a:t>
            </a:r>
            <a:r>
              <a:rPr lang="pt-PT" sz="2800" dirty="0" smtClean="0"/>
              <a:t>no acto-de-fala em que a frase é proferida (o que aproxima muito esta posição do Sincretismo).</a:t>
            </a:r>
          </a:p>
          <a:p>
            <a:pPr algn="just">
              <a:buFont typeface="Wingdings" pitchFamily="2" charset="2"/>
              <a:buChar char="Ø"/>
            </a:pPr>
            <a:endParaRPr lang="pt-PT" sz="2800" dirty="0" smtClean="0"/>
          </a:p>
          <a:p>
            <a:pPr algn="just">
              <a:buFont typeface="Wingdings" pitchFamily="2" charset="2"/>
              <a:buChar char="Ø"/>
            </a:pPr>
            <a:endParaRPr lang="pt-PT" sz="2800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IMG_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11560" y="476672"/>
            <a:ext cx="82089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 smtClean="0"/>
              <a:t>  </a:t>
            </a:r>
          </a:p>
          <a:p>
            <a:pPr algn="ctr"/>
            <a:endParaRPr lang="pt-PT" sz="3200" dirty="0" smtClean="0"/>
          </a:p>
          <a:p>
            <a:pPr algn="ctr"/>
            <a:endParaRPr lang="pt-PT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0688"/>
            <a:ext cx="7992888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/>
              <a:t>Composição Pragmática</a:t>
            </a:r>
          </a:p>
          <a:p>
            <a:pPr algn="ctr"/>
            <a:endParaRPr lang="pt-PT" sz="3200" b="1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O </a:t>
            </a:r>
            <a:r>
              <a:rPr lang="pt-PT" sz="2800" i="1" dirty="0" smtClean="0"/>
              <a:t>mero significado literal </a:t>
            </a:r>
            <a:r>
              <a:rPr lang="pt-PT" sz="2800" dirty="0" smtClean="0"/>
              <a:t>das </a:t>
            </a:r>
            <a:r>
              <a:rPr lang="pt-PT" sz="2800" b="1" dirty="0" smtClean="0"/>
              <a:t>expressões singulares </a:t>
            </a:r>
            <a:r>
              <a:rPr lang="pt-PT" sz="2800" dirty="0" smtClean="0"/>
              <a:t>pode ir directamente para o processo de composição, sendo a modulação, a esse nível, opcional. </a:t>
            </a:r>
          </a:p>
          <a:p>
            <a:pPr algn="just">
              <a:buFont typeface="Wingdings" pitchFamily="2" charset="2"/>
              <a:buChar char="Ø"/>
            </a:pPr>
            <a:endParaRPr lang="pt-PT" sz="3200" b="1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Mas </a:t>
            </a:r>
            <a:r>
              <a:rPr lang="pt-PT" sz="2800" i="1" dirty="0" smtClean="0"/>
              <a:t>a modulação só é opcional ao nível da palavra isolada</a:t>
            </a:r>
            <a:r>
              <a:rPr lang="pt-PT" sz="2800" dirty="0" smtClean="0"/>
              <a:t>. </a:t>
            </a:r>
            <a:r>
              <a:rPr lang="pt-PT" sz="2800" b="1" dirty="0" smtClean="0"/>
              <a:t>Considerando, não a palavra isolada, mas a expressão composta que a integra, destaca-se que os processos pragmáticos de Modulação são </a:t>
            </a:r>
            <a:r>
              <a:rPr lang="pt-PT" sz="2800" b="1" i="1" dirty="0" smtClean="0"/>
              <a:t>obrigatórios </a:t>
            </a:r>
            <a:r>
              <a:rPr lang="pt-PT" sz="2800" b="1" dirty="0" smtClean="0"/>
              <a:t>ao nível da composição de uma frase articulada</a:t>
            </a:r>
            <a:r>
              <a:rPr lang="pt-PT" sz="2800" dirty="0" smtClean="0"/>
              <a:t> – um processo eminentemente pragmático.</a:t>
            </a:r>
            <a:endParaRPr lang="pt-PT" sz="2800" i="1" dirty="0" smtClean="0"/>
          </a:p>
          <a:p>
            <a:pPr algn="ctr"/>
            <a:endParaRPr lang="pt-PT" sz="2800" b="1" dirty="0" smtClean="0"/>
          </a:p>
          <a:p>
            <a:pPr algn="ctr"/>
            <a:endParaRPr lang="pt-PT" sz="2800" b="1" dirty="0" smtClean="0"/>
          </a:p>
          <a:p>
            <a:pPr algn="ctr"/>
            <a:endParaRPr lang="pt-PT" sz="2800" b="1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IMG_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11560" y="476672"/>
            <a:ext cx="82089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 smtClean="0"/>
              <a:t>  </a:t>
            </a:r>
          </a:p>
          <a:p>
            <a:pPr algn="ctr"/>
            <a:endParaRPr lang="pt-PT" sz="3200" dirty="0" smtClean="0"/>
          </a:p>
          <a:p>
            <a:pPr algn="ctr"/>
            <a:endParaRPr lang="pt-PT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611560" y="548680"/>
            <a:ext cx="79208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PT" sz="2800" dirty="0" smtClean="0"/>
              <a:t>A teoria da Composição Pragmática defenderá que, na interpretação global da frase: </a:t>
            </a:r>
          </a:p>
          <a:p>
            <a:pPr>
              <a:buFont typeface="Wingdings" pitchFamily="2" charset="2"/>
              <a:buChar char="Ø"/>
            </a:pPr>
            <a:endParaRPr lang="pt-PT" sz="2800" dirty="0" smtClean="0"/>
          </a:p>
          <a:p>
            <a:pPr lvl="1">
              <a:buFont typeface="Wingdings" pitchFamily="2" charset="2"/>
              <a:buChar char="Ø"/>
            </a:pPr>
            <a:r>
              <a:rPr lang="pt-PT" sz="2800" dirty="0" smtClean="0"/>
              <a:t>O João ouve o piano,</a:t>
            </a:r>
          </a:p>
          <a:p>
            <a:pPr lvl="1">
              <a:buFont typeface="Wingdings" pitchFamily="2" charset="2"/>
              <a:buChar char="Ø"/>
            </a:pPr>
            <a:endParaRPr lang="pt-PT" sz="2800" dirty="0" smtClean="0"/>
          </a:p>
          <a:p>
            <a:pPr lvl="1" algn="just"/>
            <a:r>
              <a:rPr lang="pt-PT" sz="2800" dirty="0" smtClean="0"/>
              <a:t>A expressão “ouve o piano” será interpretada como “ouve </a:t>
            </a:r>
            <a:r>
              <a:rPr lang="pt-PT" sz="2800" i="1" dirty="0" smtClean="0"/>
              <a:t>o som do piano</a:t>
            </a:r>
            <a:r>
              <a:rPr lang="pt-PT" sz="2800" dirty="0" smtClean="0"/>
              <a:t>”, porque é feito um ajuste </a:t>
            </a:r>
            <a:r>
              <a:rPr lang="pt-PT" sz="2800" i="1" dirty="0" smtClean="0"/>
              <a:t>ad hoc </a:t>
            </a:r>
            <a:r>
              <a:rPr lang="pt-PT" sz="2800" dirty="0" smtClean="0"/>
              <a:t>entre a relação que o verbo “ouvir” denota (uma relação entre organismos </a:t>
            </a:r>
            <a:r>
              <a:rPr lang="pt-PT" sz="2800" dirty="0" err="1" smtClean="0"/>
              <a:t>sentintes</a:t>
            </a:r>
            <a:r>
              <a:rPr lang="pt-PT" sz="2800" dirty="0" smtClean="0"/>
              <a:t> e sons) e o argumento que complementa o significado do predicado.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IMG_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11560" y="476672"/>
            <a:ext cx="82089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 smtClean="0"/>
              <a:t>  </a:t>
            </a:r>
          </a:p>
          <a:p>
            <a:pPr algn="ctr"/>
            <a:endParaRPr lang="pt-PT" sz="3200" dirty="0" smtClean="0"/>
          </a:p>
          <a:p>
            <a:pPr algn="ctr"/>
            <a:endParaRPr lang="pt-PT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31538" y="260648"/>
            <a:ext cx="8388933" cy="987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err="1" smtClean="0"/>
              <a:t>Wrong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Format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View</a:t>
            </a:r>
            <a:endParaRPr lang="pt-PT" sz="3200" b="1" dirty="0" smtClean="0"/>
          </a:p>
          <a:p>
            <a:pPr algn="ctr"/>
            <a:endParaRPr lang="pt-PT" sz="3200" b="1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pt-PT" sz="2800" dirty="0" smtClean="0"/>
              <a:t>Não é apenas ao nível da composição semântica que a Modulação do significado é necessária: os próprios vocábulos singulares </a:t>
            </a:r>
            <a:r>
              <a:rPr lang="pt-PT" sz="2800" i="1" dirty="0" smtClean="0"/>
              <a:t>não têm a forma apropriada </a:t>
            </a:r>
            <a:r>
              <a:rPr lang="pt-PT" sz="2800" dirty="0" smtClean="0"/>
              <a:t>para servir de </a:t>
            </a:r>
            <a:r>
              <a:rPr lang="pt-PT" sz="2800" i="1" dirty="0" smtClean="0"/>
              <a:t>input </a:t>
            </a:r>
            <a:r>
              <a:rPr lang="pt-PT" sz="2800" dirty="0" smtClean="0"/>
              <a:t>ao processo de interpretação.  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pt-PT" sz="2800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pt-PT" sz="2800" dirty="0" smtClean="0"/>
              <a:t>O significado literal das palavras é, ou demasiado esquemático e abstracto, necessitando de uma </a:t>
            </a:r>
            <a:r>
              <a:rPr lang="pt-PT" sz="2800" b="1" dirty="0" smtClean="0"/>
              <a:t>elaboração</a:t>
            </a:r>
            <a:r>
              <a:rPr lang="pt-PT" sz="2800" dirty="0" smtClean="0"/>
              <a:t> </a:t>
            </a:r>
            <a:r>
              <a:rPr lang="pt-PT" sz="2800" i="1" dirty="0" smtClean="0"/>
              <a:t>ad hoc </a:t>
            </a:r>
            <a:r>
              <a:rPr lang="pt-PT" sz="2800" dirty="0" smtClean="0"/>
              <a:t>para configurar significados específicos; ou demasiado rico e “aglomerado”, exigindo um </a:t>
            </a:r>
            <a:r>
              <a:rPr lang="pt-PT" sz="2800" b="1" dirty="0" smtClean="0"/>
              <a:t>cancelamento de aspectos </a:t>
            </a:r>
            <a:r>
              <a:rPr lang="pt-PT" sz="2800" dirty="0" smtClean="0"/>
              <a:t>semânticos em cada situação de uso. Um defensor da WFV pode defender que ambas as coisas são o caso quanto ao significado individual das palavras.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pt-PT" sz="2800" dirty="0"/>
          </a:p>
          <a:p>
            <a:pPr marL="457200" indent="-457200" algn="just">
              <a:buFont typeface="Wingdings" pitchFamily="2" charset="2"/>
              <a:buChar char="Ø"/>
            </a:pPr>
            <a:endParaRPr lang="pt-PT" sz="2800" dirty="0" smtClean="0"/>
          </a:p>
          <a:p>
            <a:pPr marL="457200" indent="-457200" algn="just">
              <a:buFont typeface="Wingdings" pitchFamily="2" charset="2"/>
              <a:buChar char="Ø"/>
            </a:pPr>
            <a:endParaRPr lang="pt-PT" sz="2800" dirty="0"/>
          </a:p>
          <a:p>
            <a:pPr marL="457200" indent="-457200" algn="just">
              <a:buFont typeface="Wingdings" pitchFamily="2" charset="2"/>
              <a:buChar char="Ø"/>
            </a:pPr>
            <a:endParaRPr lang="pt-PT" sz="2800" dirty="0" smtClean="0"/>
          </a:p>
          <a:p>
            <a:pPr algn="ctr"/>
            <a:endParaRPr lang="pt-PT" sz="3200" b="1" dirty="0" smtClean="0"/>
          </a:p>
          <a:p>
            <a:pPr algn="ctr"/>
            <a:endParaRPr lang="pt-PT" sz="3200" b="1" dirty="0" smtClean="0"/>
          </a:p>
          <a:p>
            <a:pPr algn="ctr"/>
            <a:r>
              <a:rPr lang="pt-PT" sz="3200" b="1" dirty="0" smtClean="0"/>
              <a:t> </a:t>
            </a:r>
            <a:endParaRPr lang="pt-PT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IMG_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683568" y="548680"/>
            <a:ext cx="777686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2800" i="1" dirty="0" smtClean="0"/>
              <a:t>Insight</a:t>
            </a:r>
            <a:r>
              <a:rPr lang="en-US" sz="2800" dirty="0" smtClean="0"/>
              <a:t>: Tal </a:t>
            </a:r>
            <a:r>
              <a:rPr lang="en-US" sz="2800" dirty="0" err="1" smtClean="0"/>
              <a:t>como</a:t>
            </a:r>
            <a:r>
              <a:rPr lang="en-US" sz="2800" dirty="0" smtClean="0"/>
              <a:t> o </a:t>
            </a:r>
            <a:r>
              <a:rPr lang="en-US" sz="2800" dirty="0" err="1" smtClean="0"/>
              <a:t>significado</a:t>
            </a:r>
            <a:r>
              <a:rPr lang="en-US" sz="2800" dirty="0" smtClean="0"/>
              <a:t> </a:t>
            </a:r>
            <a:r>
              <a:rPr lang="en-US" sz="2800" dirty="0" err="1" smtClean="0"/>
              <a:t>linguístico</a:t>
            </a:r>
            <a:r>
              <a:rPr lang="en-US" sz="2800" dirty="0" smtClean="0"/>
              <a:t> de um indexical </a:t>
            </a:r>
            <a:r>
              <a:rPr lang="en-US" sz="2800" dirty="0" err="1" smtClean="0"/>
              <a:t>não</a:t>
            </a:r>
            <a:r>
              <a:rPr lang="en-US" sz="2800" dirty="0" smtClean="0"/>
              <a:t> tem </a:t>
            </a:r>
            <a:r>
              <a:rPr lang="en-US" sz="2800" dirty="0" err="1" smtClean="0"/>
              <a:t>nenhum</a:t>
            </a:r>
            <a:r>
              <a:rPr lang="en-US" sz="2800" dirty="0" smtClean="0"/>
              <a:t> </a:t>
            </a:r>
            <a:r>
              <a:rPr lang="en-US" sz="2800" dirty="0" err="1" smtClean="0"/>
              <a:t>conteúdo</a:t>
            </a:r>
            <a:r>
              <a:rPr lang="en-US" sz="2800" dirty="0" smtClean="0"/>
              <a:t> </a:t>
            </a:r>
            <a:r>
              <a:rPr lang="en-US" sz="2800" dirty="0" err="1" smtClean="0"/>
              <a:t>determinado</a:t>
            </a:r>
            <a:r>
              <a:rPr lang="en-US" sz="2800" dirty="0" smtClean="0"/>
              <a:t> </a:t>
            </a:r>
            <a:r>
              <a:rPr lang="en-US" sz="2800" dirty="0" err="1" smtClean="0"/>
              <a:t>fora</a:t>
            </a:r>
            <a:r>
              <a:rPr lang="en-US" sz="2800" dirty="0" smtClean="0"/>
              <a:t> de um </a:t>
            </a:r>
            <a:r>
              <a:rPr lang="en-US" sz="2800" dirty="0" err="1" smtClean="0"/>
              <a:t>contexto</a:t>
            </a:r>
            <a:r>
              <a:rPr lang="en-US" sz="2800" dirty="0" smtClean="0"/>
              <a:t> de </a:t>
            </a:r>
            <a:r>
              <a:rPr lang="en-US" sz="2800" dirty="0" err="1" smtClean="0"/>
              <a:t>uso</a:t>
            </a:r>
            <a:r>
              <a:rPr lang="en-US" sz="2800" dirty="0" smtClean="0"/>
              <a:t> </a:t>
            </a:r>
            <a:r>
              <a:rPr lang="en-US" sz="2800" dirty="0" err="1" smtClean="0"/>
              <a:t>específico</a:t>
            </a:r>
            <a:r>
              <a:rPr lang="en-US" sz="2800" dirty="0" smtClean="0"/>
              <a:t>, </a:t>
            </a:r>
            <a:r>
              <a:rPr lang="en-US" sz="2800" dirty="0" err="1" smtClean="0"/>
              <a:t>assim</a:t>
            </a:r>
            <a:r>
              <a:rPr lang="en-US" sz="2800" dirty="0" smtClean="0"/>
              <a:t> o </a:t>
            </a:r>
            <a:r>
              <a:rPr lang="en-US" sz="2800" b="1" dirty="0" err="1" smtClean="0"/>
              <a:t>significado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linguístico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convencional</a:t>
            </a:r>
            <a:r>
              <a:rPr lang="en-US" sz="2800" b="1" dirty="0" smtClean="0"/>
              <a:t> </a:t>
            </a:r>
            <a:r>
              <a:rPr lang="en-US" sz="2800" dirty="0" smtClean="0"/>
              <a:t>de </a:t>
            </a:r>
            <a:r>
              <a:rPr lang="en-US" sz="2800" dirty="0" err="1" smtClean="0"/>
              <a:t>qualquer</a:t>
            </a:r>
            <a:r>
              <a:rPr lang="en-US" sz="2800" dirty="0" smtClean="0"/>
              <a:t> </a:t>
            </a:r>
            <a:r>
              <a:rPr lang="en-US" sz="2800" dirty="0" err="1" smtClean="0"/>
              <a:t>vocábulo</a:t>
            </a:r>
            <a:r>
              <a:rPr lang="en-US" sz="2800" dirty="0" smtClean="0"/>
              <a:t>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veicula</a:t>
            </a:r>
            <a:r>
              <a:rPr lang="en-US" sz="2800" dirty="0" smtClean="0"/>
              <a:t> </a:t>
            </a:r>
            <a:r>
              <a:rPr lang="en-US" sz="2800" dirty="0" err="1" smtClean="0"/>
              <a:t>nenhum</a:t>
            </a:r>
            <a:r>
              <a:rPr lang="en-US" sz="2800" dirty="0" smtClean="0"/>
              <a:t> </a:t>
            </a:r>
            <a:r>
              <a:rPr lang="en-US" sz="2800" dirty="0" err="1" smtClean="0"/>
              <a:t>conteúdo</a:t>
            </a:r>
            <a:r>
              <a:rPr lang="en-US" sz="2800" dirty="0" smtClean="0"/>
              <a:t> </a:t>
            </a:r>
            <a:r>
              <a:rPr lang="en-US" sz="2800" dirty="0" err="1" smtClean="0"/>
              <a:t>enquanto</a:t>
            </a:r>
            <a:r>
              <a:rPr lang="en-US" sz="2800" dirty="0" smtClean="0"/>
              <a:t> </a:t>
            </a:r>
            <a:r>
              <a:rPr lang="en-US" sz="2800" dirty="0" err="1" smtClean="0"/>
              <a:t>tipo</a:t>
            </a:r>
            <a:r>
              <a:rPr lang="en-US" sz="2800" dirty="0"/>
              <a:t> </a:t>
            </a:r>
            <a:r>
              <a:rPr lang="en-US" sz="2800" dirty="0" smtClean="0"/>
              <a:t>– tem de </a:t>
            </a:r>
            <a:r>
              <a:rPr lang="en-US" sz="2800" dirty="0" err="1" smtClean="0"/>
              <a:t>ser</a:t>
            </a:r>
            <a:r>
              <a:rPr lang="en-US" sz="2800" dirty="0" smtClean="0"/>
              <a:t> </a:t>
            </a:r>
            <a:r>
              <a:rPr lang="en-US" sz="2800" dirty="0" err="1" smtClean="0"/>
              <a:t>contextualmente</a:t>
            </a:r>
            <a:r>
              <a:rPr lang="en-US" sz="2800" dirty="0" smtClean="0"/>
              <a:t> </a:t>
            </a:r>
            <a:r>
              <a:rPr lang="en-US" sz="2800" dirty="0" err="1" smtClean="0"/>
              <a:t>especificado</a:t>
            </a:r>
            <a:r>
              <a:rPr lang="en-US" sz="2800" dirty="0" smtClean="0"/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en-US" sz="2800" dirty="0" smtClean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 smtClean="0"/>
              <a:t>Nesta</a:t>
            </a:r>
            <a:r>
              <a:rPr lang="en-US" sz="2800" dirty="0" smtClean="0"/>
              <a:t> </a:t>
            </a:r>
            <a:r>
              <a:rPr lang="en-US" sz="2800" dirty="0" err="1" smtClean="0"/>
              <a:t>proposta</a:t>
            </a:r>
            <a:r>
              <a:rPr lang="en-US" sz="2800" dirty="0" smtClean="0"/>
              <a:t> </a:t>
            </a:r>
            <a:r>
              <a:rPr lang="en-US" sz="2800" dirty="0" err="1" smtClean="0"/>
              <a:t>ainda</a:t>
            </a:r>
            <a:r>
              <a:rPr lang="en-US" sz="2800" dirty="0" smtClean="0"/>
              <a:t> </a:t>
            </a:r>
            <a:r>
              <a:rPr lang="en-US" sz="2800" dirty="0" err="1" smtClean="0"/>
              <a:t>há</a:t>
            </a:r>
            <a:r>
              <a:rPr lang="en-US" sz="2800" dirty="0" smtClean="0"/>
              <a:t> um </a:t>
            </a:r>
            <a:r>
              <a:rPr lang="en-US" sz="2800" dirty="0" err="1" smtClean="0"/>
              <a:t>espaço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o </a:t>
            </a:r>
            <a:r>
              <a:rPr lang="en-US" sz="2800" i="1" dirty="0" err="1" smtClean="0"/>
              <a:t>significado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convencional</a:t>
            </a:r>
            <a:r>
              <a:rPr lang="en-US" sz="2800" i="1" dirty="0" smtClean="0"/>
              <a:t> </a:t>
            </a:r>
            <a:r>
              <a:rPr lang="en-US" sz="2800" dirty="0" smtClean="0"/>
              <a:t>dos </a:t>
            </a:r>
            <a:r>
              <a:rPr lang="en-US" sz="2800" dirty="0" err="1" smtClean="0"/>
              <a:t>vocábulos-tipo</a:t>
            </a:r>
            <a:r>
              <a:rPr lang="en-US" sz="2800" dirty="0" smtClean="0"/>
              <a:t>: </a:t>
            </a:r>
            <a:r>
              <a:rPr lang="en-US" sz="2800" dirty="0" err="1" smtClean="0"/>
              <a:t>são</a:t>
            </a:r>
            <a:r>
              <a:rPr lang="en-US" sz="2800" dirty="0" smtClean="0"/>
              <a:t> o </a:t>
            </a:r>
            <a:r>
              <a:rPr lang="en-US" sz="2800" i="1" dirty="0" smtClean="0"/>
              <a:t>input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o </a:t>
            </a:r>
            <a:r>
              <a:rPr lang="en-US" sz="2800" dirty="0" err="1" smtClean="0"/>
              <a:t>processo</a:t>
            </a:r>
            <a:r>
              <a:rPr lang="en-US" sz="2800" dirty="0" smtClean="0"/>
              <a:t> de </a:t>
            </a:r>
            <a:r>
              <a:rPr lang="en-US" sz="2800" dirty="0" err="1" smtClean="0"/>
              <a:t>construção</a:t>
            </a:r>
            <a:r>
              <a:rPr lang="en-US" sz="2800" dirty="0" smtClean="0"/>
              <a:t> do respectivo </a:t>
            </a:r>
            <a:r>
              <a:rPr lang="en-US" sz="2800" dirty="0" err="1" smtClean="0"/>
              <a:t>significado</a:t>
            </a:r>
            <a:r>
              <a:rPr lang="en-US" sz="2800" dirty="0" smtClean="0"/>
              <a:t> local. </a:t>
            </a:r>
            <a:endParaRPr lang="en-US" sz="2800" dirty="0"/>
          </a:p>
          <a:p>
            <a:pPr marL="457200" indent="-457200" algn="just">
              <a:buFont typeface="Wingdings" pitchFamily="2" charset="2"/>
              <a:buChar char="Ø"/>
            </a:pPr>
            <a:endParaRPr lang="en-US" sz="2800" dirty="0" smtClean="0"/>
          </a:p>
          <a:p>
            <a:pPr marL="457200" indent="-457200" algn="just">
              <a:buFont typeface="Wingdings" pitchFamily="2" charset="2"/>
              <a:buChar char="Ø"/>
            </a:pPr>
            <a:endParaRPr lang="en-US" sz="2800" dirty="0"/>
          </a:p>
          <a:p>
            <a:pPr marL="457200" indent="-457200" algn="just">
              <a:buFont typeface="Wingdings" pitchFamily="2" charset="2"/>
              <a:buChar char="Ø"/>
            </a:pP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IMG_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11560" y="476672"/>
            <a:ext cx="82089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 smtClean="0"/>
              <a:t>  </a:t>
            </a:r>
          </a:p>
          <a:p>
            <a:pPr algn="ctr"/>
            <a:endParaRPr lang="pt-PT" sz="3200" dirty="0" smtClean="0"/>
          </a:p>
          <a:p>
            <a:pPr algn="ctr"/>
            <a:endParaRPr lang="pt-PT" sz="3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539552" y="116632"/>
            <a:ext cx="8280920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err="1" smtClean="0"/>
              <a:t>Eliminativismo</a:t>
            </a:r>
            <a:endParaRPr lang="pt-PT" sz="3200" b="1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pt-PT" sz="2800" dirty="0" smtClean="0"/>
              <a:t>Por contraste com a WFV, o </a:t>
            </a:r>
            <a:r>
              <a:rPr lang="pt-PT" sz="2800" dirty="0" err="1" smtClean="0"/>
              <a:t>Eliminativismo</a:t>
            </a:r>
            <a:r>
              <a:rPr lang="pt-PT" sz="2800" dirty="0" smtClean="0"/>
              <a:t> defende que </a:t>
            </a:r>
            <a:r>
              <a:rPr lang="pt-PT" sz="2800" b="1" dirty="0" smtClean="0"/>
              <a:t>os significados convencionais são totalmente supérfluos</a:t>
            </a:r>
            <a:r>
              <a:rPr lang="pt-PT" sz="2800" dirty="0" smtClean="0"/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pt-PT" sz="2800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pt-PT" sz="2800" dirty="0" smtClean="0"/>
              <a:t>  O significado local dos vocábulos que podem compor parte do sentido de uma frase é construído </a:t>
            </a:r>
            <a:r>
              <a:rPr lang="pt-PT" sz="2800" i="1" dirty="0" smtClean="0"/>
              <a:t>ad hoc</a:t>
            </a:r>
            <a:r>
              <a:rPr lang="pt-PT" sz="2800" dirty="0" smtClean="0"/>
              <a:t>, mas essa construção dispensa o significado convencional dos mesmos.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pt-PT" sz="2800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pt-PT" sz="2800" dirty="0"/>
              <a:t>C</a:t>
            </a:r>
            <a:r>
              <a:rPr lang="pt-PT" sz="2800" dirty="0" smtClean="0"/>
              <a:t>ada episódio de intercâmbio linguístico funcionaria como a primeira aquisição da língua-mãe pela criança e de segunda língua por um aprendiz: não com significados convencionais pré-formatados, mas </a:t>
            </a:r>
            <a:r>
              <a:rPr lang="pt-PT" sz="2800" i="1" dirty="0" smtClean="0"/>
              <a:t>com episódios de uso contextualizados. 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pt-PT" sz="2800" dirty="0" smtClean="0"/>
          </a:p>
          <a:p>
            <a:pPr algn="ctr"/>
            <a:endParaRPr lang="pt-PT" sz="3200" b="1" dirty="0" smtClean="0"/>
          </a:p>
          <a:p>
            <a:pPr algn="just"/>
            <a:endParaRPr lang="pt-PT" sz="32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IMG_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11560" y="476672"/>
            <a:ext cx="82089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 smtClean="0"/>
              <a:t>  </a:t>
            </a:r>
          </a:p>
          <a:p>
            <a:pPr algn="ctr"/>
            <a:endParaRPr lang="pt-PT" sz="3200" dirty="0" smtClean="0"/>
          </a:p>
          <a:p>
            <a:pPr algn="ctr"/>
            <a:endParaRPr lang="pt-PT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421136"/>
            <a:ext cx="9145016" cy="1588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115616" y="692696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Na Wrong Format View: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IMG_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11560" y="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 smtClean="0"/>
              <a:t>  </a:t>
            </a:r>
            <a:r>
              <a:rPr lang="pt-PT" sz="3200" b="1" dirty="0" err="1" smtClean="0"/>
              <a:t>Eliminativismo</a:t>
            </a:r>
            <a:r>
              <a:rPr lang="pt-PT" sz="3200" b="1" smtClean="0"/>
              <a:t> </a:t>
            </a:r>
            <a:endParaRPr lang="pt-PT" sz="2800" b="1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4409" y="836712"/>
            <a:ext cx="756321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 flipH="1">
            <a:off x="3347864" y="0"/>
            <a:ext cx="4248471" cy="1359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Literalismo vs. Contextualismo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Falcato, 2011</a:t>
            </a:r>
            <a:endParaRPr lang="pt-PT" dirty="0"/>
          </a:p>
        </p:txBody>
      </p:sp>
      <p:sp>
        <p:nvSpPr>
          <p:cNvPr id="5" name="Marcador de Posição de Conteúdo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pt-PT" sz="1800" dirty="0" smtClean="0"/>
              <a:t>«O núcleo teórico do debate pode definir-se assim: </a:t>
            </a:r>
            <a:r>
              <a:rPr lang="pt-PT" sz="1800" dirty="0"/>
              <a:t>qual é a importância que um </a:t>
            </a:r>
            <a:r>
              <a:rPr lang="pt-PT" sz="1800" i="1" dirty="0"/>
              <a:t>contexto conversacional</a:t>
            </a:r>
            <a:r>
              <a:rPr lang="pt-PT" sz="1800" dirty="0"/>
              <a:t> tem na determinação do significado e das condições de verdade das frases de uma língua natural que podem ser proferidas no seu interior</a:t>
            </a:r>
            <a:r>
              <a:rPr lang="pt-PT" sz="1800" dirty="0" smtClean="0"/>
              <a:t>? »</a:t>
            </a:r>
          </a:p>
          <a:p>
            <a:pPr algn="just">
              <a:buNone/>
            </a:pPr>
            <a:endParaRPr lang="pt-PT" sz="180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 err="1" smtClean="0"/>
              <a:t>Recanati</a:t>
            </a:r>
            <a:r>
              <a:rPr lang="pt-PT" dirty="0" smtClean="0"/>
              <a:t>, 2006</a:t>
            </a:r>
            <a:endParaRPr lang="pt-PT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algn="just"/>
            <a:r>
              <a:rPr lang="pt-PT" sz="1800" dirty="0" smtClean="0"/>
              <a:t>«</a:t>
            </a:r>
            <a:r>
              <a:rPr lang="en-US" sz="1800" dirty="0"/>
              <a:t>According to </a:t>
            </a:r>
            <a:r>
              <a:rPr lang="en-US" sz="1800" dirty="0" smtClean="0"/>
              <a:t>Literalism, </a:t>
            </a:r>
            <a:r>
              <a:rPr lang="en-US" sz="1800" dirty="0"/>
              <a:t>we </a:t>
            </a:r>
            <a:r>
              <a:rPr lang="en-US" sz="1800" dirty="0" smtClean="0"/>
              <a:t>may legitimately ascribe truth-conditional </a:t>
            </a:r>
            <a:r>
              <a:rPr lang="en-US" sz="1800" dirty="0"/>
              <a:t>content to sentences, independently </a:t>
            </a:r>
            <a:r>
              <a:rPr lang="en-US" sz="1800" dirty="0" smtClean="0"/>
              <a:t>of the </a:t>
            </a:r>
            <a:r>
              <a:rPr lang="en-US" sz="1800" dirty="0"/>
              <a:t>speech act which the sentence is used to perform. This </a:t>
            </a:r>
            <a:r>
              <a:rPr lang="en-US" sz="1800" dirty="0" smtClean="0"/>
              <a:t>position </a:t>
            </a:r>
            <a:r>
              <a:rPr lang="en-US" sz="1800" dirty="0"/>
              <a:t>contrasts with another view, reminiscent of that held </a:t>
            </a:r>
            <a:r>
              <a:rPr lang="en-US" sz="1800" dirty="0" smtClean="0"/>
              <a:t>by ordinary </a:t>
            </a:r>
            <a:r>
              <a:rPr lang="en-US" sz="1800" dirty="0"/>
              <a:t>language philosophers half a century ago. That other view, which </a:t>
            </a:r>
            <a:r>
              <a:rPr lang="en-US" sz="1800" dirty="0" smtClean="0"/>
              <a:t>I call </a:t>
            </a:r>
            <a:r>
              <a:rPr lang="en-US" sz="1800" dirty="0"/>
              <a:t>‘</a:t>
            </a:r>
            <a:r>
              <a:rPr lang="en-US" sz="1800" dirty="0" err="1"/>
              <a:t>Contextualism</a:t>
            </a:r>
            <a:r>
              <a:rPr lang="en-US" sz="1800" dirty="0"/>
              <a:t>’, </a:t>
            </a:r>
            <a:r>
              <a:rPr lang="en-US" sz="1800" i="1" dirty="0"/>
              <a:t>holds that speech acts are the primary bearers </a:t>
            </a:r>
            <a:r>
              <a:rPr lang="en-US" sz="1800" i="1" dirty="0" smtClean="0"/>
              <a:t>of content</a:t>
            </a:r>
            <a:r>
              <a:rPr lang="en-US" sz="1800" i="1" dirty="0"/>
              <a:t>. </a:t>
            </a:r>
            <a:r>
              <a:rPr lang="en-US" sz="1800" dirty="0"/>
              <a:t>Only in the context of a speech act does a sentence express </a:t>
            </a:r>
            <a:r>
              <a:rPr lang="en-US" sz="1800" dirty="0" smtClean="0"/>
              <a:t>a </a:t>
            </a:r>
            <a:r>
              <a:rPr lang="pt-PT" sz="1800" dirty="0" err="1" smtClean="0"/>
              <a:t>determinate</a:t>
            </a:r>
            <a:r>
              <a:rPr lang="pt-PT" sz="1800" dirty="0" smtClean="0"/>
              <a:t>  </a:t>
            </a:r>
            <a:r>
              <a:rPr lang="pt-PT" sz="1800" dirty="0" err="1" smtClean="0"/>
              <a:t>content</a:t>
            </a:r>
            <a:r>
              <a:rPr lang="pt-PT" sz="1800" dirty="0" smtClean="0"/>
              <a:t>.»</a:t>
            </a:r>
            <a:endParaRPr lang="pt-PT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 descr="IMG_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611560" y="181957"/>
            <a:ext cx="792088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pt-PT" sz="3200" dirty="0" smtClean="0"/>
              <a:t>Enquanto  a primeira plataforma situa a questão fundamental na </a:t>
            </a:r>
            <a:r>
              <a:rPr lang="pt-P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importância do contexto conversacional </a:t>
            </a:r>
            <a:r>
              <a:rPr lang="pt-PT" sz="3200" dirty="0" smtClean="0"/>
              <a:t>para a determinação do conteúdo de frases que se podem proferir no seu interior, a segunda plataforma fixa-se nas divergências quanto à </a:t>
            </a:r>
            <a:r>
              <a:rPr lang="pt-P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unidade significativa mínima</a:t>
            </a:r>
            <a:r>
              <a:rPr lang="pt-PT" sz="3200" dirty="0" smtClean="0"/>
              <a:t>: acto-de-fala ou frase-tipo. 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pt-PT" sz="3200" dirty="0" smtClean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pt-PT" sz="3200" dirty="0" smtClean="0"/>
              <a:t>Mais adiante veremos ainda melhor como e por que é que esta </a:t>
            </a:r>
            <a:r>
              <a:rPr lang="pt-PT" sz="3200" dirty="0" err="1" smtClean="0"/>
              <a:t>detecção</a:t>
            </a:r>
            <a:r>
              <a:rPr lang="pt-PT" sz="3200" dirty="0" smtClean="0"/>
              <a:t> é importante. Para já, destacamos</a:t>
            </a:r>
            <a:r>
              <a:rPr lang="pt-PT" sz="3200" dirty="0"/>
              <a:t> </a:t>
            </a:r>
            <a:r>
              <a:rPr lang="pt-PT" sz="3200" dirty="0" smtClean="0"/>
              <a:t>a relevância metodológica dos diferentes diagnósticos.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pt-PT" sz="32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IMG_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755576" y="83671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6" name="CaixaDeTexto 5"/>
          <p:cNvSpPr txBox="1"/>
          <p:nvPr/>
        </p:nvSpPr>
        <p:spPr>
          <a:xfrm>
            <a:off x="611560" y="188640"/>
            <a:ext cx="8136904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/>
              <a:t>Um quadro sinóptico:</a:t>
            </a:r>
          </a:p>
          <a:p>
            <a:pPr algn="just"/>
            <a:r>
              <a:rPr lang="pt-PT" sz="2400" dirty="0" smtClean="0"/>
              <a:t>Recanati define (Recanati: 2005) um quadro sinóptico de posições entre o Literalismo e o Contextualismo Radical: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400" b="1" dirty="0" smtClean="0"/>
              <a:t>Proto-Literalismo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400" b="1" dirty="0" err="1" smtClean="0"/>
              <a:t>Eternalismo</a:t>
            </a:r>
            <a:endParaRPr lang="pt-PT" sz="24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400" b="1" dirty="0" smtClean="0"/>
              <a:t>Convencionalismo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400" b="1" dirty="0" smtClean="0"/>
              <a:t>Indexicalismo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400" b="1" dirty="0" smtClean="0"/>
              <a:t>Sincretismo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400" b="1" dirty="0" err="1" smtClean="0"/>
              <a:t>Quasi-Contextualismo</a:t>
            </a:r>
            <a:endParaRPr lang="pt-PT" sz="24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400" b="1" dirty="0" smtClean="0"/>
              <a:t>Composição Pragmática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400" b="1" dirty="0" err="1" smtClean="0"/>
              <a:t>Wrong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Format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View</a:t>
            </a:r>
            <a:r>
              <a:rPr lang="pt-PT" sz="2400" b="1" dirty="0" smtClean="0"/>
              <a:t> (WF)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400" b="1" dirty="0" err="1" smtClean="0"/>
              <a:t>Eliminativismo</a:t>
            </a:r>
            <a:r>
              <a:rPr lang="pt-PT" sz="2400" b="1" dirty="0" smtClean="0"/>
              <a:t> </a:t>
            </a:r>
          </a:p>
          <a:p>
            <a:pPr algn="ctr">
              <a:buFont typeface="Wingdings" pitchFamily="2" charset="2"/>
              <a:buChar char="Ø"/>
            </a:pPr>
            <a:endParaRPr lang="pt-PT" sz="2400" b="1" dirty="0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IMG_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611560" y="548680"/>
            <a:ext cx="8136904" cy="11326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/>
              <a:t>Porquê falar de variações de “Literalismo”?</a:t>
            </a:r>
          </a:p>
          <a:p>
            <a:pPr algn="ctr"/>
            <a:endParaRPr lang="pt-PT" sz="2800" b="1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 A posição transversal às variantes de Literalismo afirma que </a:t>
            </a:r>
            <a:r>
              <a:rPr lang="pt-PT" sz="2800" b="1" i="1" dirty="0" smtClean="0"/>
              <a:t>é o conteúdo literal </a:t>
            </a:r>
            <a:r>
              <a:rPr lang="pt-PT" sz="2800" dirty="0" smtClean="0"/>
              <a:t>das frases ou elocuções de frases de uma língua natural que encerra o respectivo conteúdo semântico, mesmo quando a frase-tipo é proferida num episódio de elocução determinado.</a:t>
            </a:r>
          </a:p>
          <a:p>
            <a:pPr algn="just">
              <a:buFont typeface="Wingdings" pitchFamily="2" charset="2"/>
              <a:buChar char="Ø"/>
            </a:pPr>
            <a:endParaRPr lang="pt-PT" sz="2800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O conteúdo literal de uma frase ou elocução é um decalque do </a:t>
            </a:r>
            <a:r>
              <a:rPr lang="pt-PT" sz="2800" b="1" dirty="0" smtClean="0"/>
              <a:t>significado convencional </a:t>
            </a:r>
            <a:r>
              <a:rPr lang="pt-PT" sz="2800" dirty="0" smtClean="0"/>
              <a:t>das expressões constituintes da mesma (primitivos semântico) e da respectiva composição num todo articulado, de acordo com as regras da língua em questão.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IMG_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67544" y="116632"/>
            <a:ext cx="8352928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/>
              <a:t>O que são Indexicais?</a:t>
            </a:r>
          </a:p>
          <a:p>
            <a:pPr algn="ctr"/>
            <a:endParaRPr lang="pt-PT" sz="3200" b="1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Indexicais são expressões linguísticas cuja referência (ou conteúdo) varia de contexto para contexto de uso e que só adquirem um conteúdo semântico determinado quando acopladas a contextos. </a:t>
            </a:r>
          </a:p>
          <a:p>
            <a:pPr algn="just">
              <a:buFont typeface="Wingdings" pitchFamily="2" charset="2"/>
              <a:buChar char="Ø"/>
            </a:pPr>
            <a:endParaRPr lang="pt-PT" sz="2800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Alguns exemplos paradigmáticos, minuciosamente trabalhados em </a:t>
            </a:r>
            <a:r>
              <a:rPr lang="pt-PT" sz="2800" dirty="0" err="1" smtClean="0"/>
              <a:t>Kaplan</a:t>
            </a:r>
            <a:r>
              <a:rPr lang="pt-PT" sz="2800" dirty="0" smtClean="0"/>
              <a:t> (1989) são: “Eu”, “aqui”, “agora”, “hoje”, “isto”, “aquilo”.</a:t>
            </a:r>
          </a:p>
          <a:p>
            <a:pPr algn="just">
              <a:buFont typeface="Wingdings" pitchFamily="2" charset="2"/>
              <a:buChar char="Ø"/>
            </a:pPr>
            <a:endParaRPr lang="pt-PT" sz="2800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Na teoria de David </a:t>
            </a:r>
            <a:r>
              <a:rPr lang="pt-PT" sz="2800" dirty="0" err="1" smtClean="0"/>
              <a:t>Kaplan</a:t>
            </a:r>
            <a:r>
              <a:rPr lang="pt-PT" sz="2800" dirty="0" smtClean="0"/>
              <a:t>, as expressões linguísticas têm </a:t>
            </a:r>
            <a:r>
              <a:rPr lang="pt-PT" sz="2800" i="1" dirty="0" smtClean="0"/>
              <a:t>conteúdos em </a:t>
            </a:r>
            <a:r>
              <a:rPr lang="pt-PT" sz="2800" dirty="0" smtClean="0"/>
              <a:t>(ou </a:t>
            </a:r>
            <a:r>
              <a:rPr lang="pt-PT" sz="2800" i="1" dirty="0" smtClean="0"/>
              <a:t>com respeito a</a:t>
            </a:r>
            <a:r>
              <a:rPr lang="pt-PT" sz="2800" dirty="0" smtClean="0"/>
              <a:t>) contextos – sendo um contexto, </a:t>
            </a:r>
            <a:r>
              <a:rPr lang="pt-PT" sz="2800" i="1" dirty="0" smtClean="0"/>
              <a:t>na teoria de </a:t>
            </a:r>
            <a:r>
              <a:rPr lang="pt-PT" sz="2800" i="1" dirty="0" err="1" smtClean="0"/>
              <a:t>Kaplan</a:t>
            </a:r>
            <a:r>
              <a:rPr lang="pt-PT" sz="2800" dirty="0" smtClean="0"/>
              <a:t>, uma </a:t>
            </a:r>
            <a:r>
              <a:rPr lang="pt-PT" sz="2800" dirty="0" err="1" smtClean="0"/>
              <a:t>énupla</a:t>
            </a:r>
            <a:r>
              <a:rPr lang="pt-PT" sz="2800" dirty="0" smtClean="0"/>
              <a:t> de Agente, Tempo, Local e Mundo Possível.  </a:t>
            </a:r>
          </a:p>
          <a:p>
            <a:pPr algn="ctr"/>
            <a:endParaRPr lang="pt-PT" sz="3200" dirty="0" smtClean="0"/>
          </a:p>
          <a:p>
            <a:pPr algn="ctr"/>
            <a:endParaRPr lang="pt-PT" sz="3200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IMG_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11560" y="0"/>
            <a:ext cx="8208912" cy="815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/>
              <a:t>  </a:t>
            </a:r>
            <a:r>
              <a:rPr lang="pt-PT" sz="3200" b="1" dirty="0" err="1" smtClean="0"/>
              <a:t>Proto-Literalismo</a:t>
            </a:r>
            <a:endParaRPr lang="pt-PT" sz="3200" b="1" dirty="0" smtClean="0"/>
          </a:p>
          <a:p>
            <a:pPr algn="ctr"/>
            <a:endParaRPr lang="pt-PT" sz="3200" b="1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2400" dirty="0" smtClean="0"/>
              <a:t> </a:t>
            </a:r>
            <a:r>
              <a:rPr lang="pt-PT" sz="2800" dirty="0" smtClean="0"/>
              <a:t>O </a:t>
            </a:r>
            <a:r>
              <a:rPr lang="pt-PT" sz="2800" b="1" dirty="0" err="1" smtClean="0"/>
              <a:t>Proto-Literalismo</a:t>
            </a:r>
            <a:r>
              <a:rPr lang="pt-PT" sz="2800" dirty="0" smtClean="0"/>
              <a:t> reconhece que frases com indexicais não expressam um conteúdo determinado e susceptível de ser avaliado em termos vero-condicionais independentemente de um contexto determinado, e que as mesmas não têm um </a:t>
            </a:r>
            <a:r>
              <a:rPr lang="pt-PT" sz="2800" i="1" dirty="0" smtClean="0"/>
              <a:t>conteúdo literal fixo </a:t>
            </a:r>
            <a:r>
              <a:rPr lang="pt-PT" sz="2800" dirty="0" smtClean="0"/>
              <a:t>enquanto meras entidades gramaticais.</a:t>
            </a:r>
          </a:p>
          <a:p>
            <a:pPr algn="just">
              <a:buFont typeface="Wingdings" pitchFamily="2" charset="2"/>
              <a:buChar char="Ø"/>
            </a:pPr>
            <a:endParaRPr lang="pt-PT" sz="2800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Porém, dentro da herança formalista da filosofia da linguagem analítica da primeira metade do século XX, o principal foco de preocupação era a </a:t>
            </a:r>
            <a:r>
              <a:rPr lang="pt-PT" sz="2800" dirty="0" err="1" smtClean="0"/>
              <a:t>regimentação</a:t>
            </a:r>
            <a:r>
              <a:rPr lang="pt-PT" sz="2800" dirty="0" smtClean="0"/>
              <a:t> de linguagens formais como o cálculo de predicados – e não um trabalho sobre línguas naturais como o Português ou o Inglês.  </a:t>
            </a:r>
          </a:p>
          <a:p>
            <a:pPr algn="just">
              <a:buFont typeface="Wingdings" pitchFamily="2" charset="2"/>
              <a:buChar char="Ø"/>
            </a:pPr>
            <a:endParaRPr lang="pt-PT" sz="2400" dirty="0" smtClean="0"/>
          </a:p>
          <a:p>
            <a:pPr algn="just">
              <a:buFont typeface="Wingdings" pitchFamily="2" charset="2"/>
              <a:buChar char="Ø"/>
            </a:pPr>
            <a:endParaRPr lang="pt-PT" sz="2400" dirty="0" smtClean="0"/>
          </a:p>
          <a:p>
            <a:pPr algn="just">
              <a:buFont typeface="Wingdings" pitchFamily="2" charset="2"/>
              <a:buChar char="Ø"/>
            </a:pPr>
            <a:endParaRPr lang="pt-PT" sz="2400" dirty="0" smtClean="0"/>
          </a:p>
          <a:p>
            <a:pPr algn="just">
              <a:buFont typeface="Wingdings" pitchFamily="2" charset="2"/>
              <a:buChar char="Ø"/>
            </a:pPr>
            <a:endParaRPr lang="pt-PT" sz="2400" dirty="0" smtClean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O 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IMG_1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11560" y="476672"/>
            <a:ext cx="82089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 smtClean="0"/>
              <a:t>  </a:t>
            </a:r>
          </a:p>
          <a:p>
            <a:pPr algn="ctr"/>
            <a:endParaRPr lang="pt-PT" sz="3200" dirty="0" smtClean="0"/>
          </a:p>
          <a:p>
            <a:pPr algn="ctr"/>
            <a:endParaRPr lang="pt-PT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92696"/>
            <a:ext cx="83529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PT" sz="2800" dirty="0" smtClean="0"/>
              <a:t>Portanto, sendo o fenómeno da </a:t>
            </a:r>
            <a:r>
              <a:rPr lang="pt-PT" sz="2800" dirty="0" err="1" smtClean="0"/>
              <a:t>indexicalidade</a:t>
            </a:r>
            <a:r>
              <a:rPr lang="pt-PT" sz="2800" dirty="0" smtClean="0"/>
              <a:t> característico das línguas naturais, os pioneiros da tradição literalista na Filosofia da Linguagem puderam considerar esse tipo de sensibilidade contextual mais óbvio como </a:t>
            </a:r>
            <a:r>
              <a:rPr lang="pt-PT" sz="2800" b="1" dirty="0" smtClean="0"/>
              <a:t>um </a:t>
            </a:r>
            <a:r>
              <a:rPr lang="pt-PT" sz="2800" b="1" i="1" dirty="0" smtClean="0"/>
              <a:t>defeito</a:t>
            </a:r>
            <a:r>
              <a:rPr lang="pt-PT" sz="2800" b="1" dirty="0" smtClean="0"/>
              <a:t> das línguas naturais</a:t>
            </a:r>
            <a:r>
              <a:rPr lang="pt-PT" sz="2800" dirty="0" smtClean="0"/>
              <a:t>, que poderia e deveria ser ignorado ou abolido num tratamento rigoroso das linguagens formais. </a:t>
            </a:r>
            <a:endParaRPr lang="pt-PT" sz="28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rant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28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3192</TotalTime>
  <Words>2330</Words>
  <Application>Microsoft Office PowerPoint</Application>
  <PresentationFormat>Apresentação no Ecrã (4:3)</PresentationFormat>
  <Paragraphs>258</Paragraphs>
  <Slides>27</Slides>
  <Notes>27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27</vt:i4>
      </vt:variant>
    </vt:vector>
  </HeadingPairs>
  <TitlesOfParts>
    <vt:vector size="28" baseType="lpstr">
      <vt:lpstr>Tema do Office</vt:lpstr>
      <vt:lpstr>Diapositivo 1</vt:lpstr>
      <vt:lpstr>Diapositivo 2</vt:lpstr>
      <vt:lpstr>Literalismo vs. Contextualismo</vt:lpstr>
      <vt:lpstr>Diapositivo 4</vt:lpstr>
      <vt:lpstr>Diapositivo 5</vt:lpstr>
      <vt:lpstr>Diapositivo 6</vt:lpstr>
      <vt:lpstr>Diapositivo 7</vt:lpstr>
      <vt:lpstr>Diapositivo 8</vt:lpstr>
      <vt:lpstr>O 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  <vt:lpstr>Diapositivo 20</vt:lpstr>
      <vt:lpstr>Diapositivo 21</vt:lpstr>
      <vt:lpstr>Diapositivo 22</vt:lpstr>
      <vt:lpstr>Diapositivo 23</vt:lpstr>
      <vt:lpstr>Diapositivo 24</vt:lpstr>
      <vt:lpstr>Diapositivo 25</vt:lpstr>
      <vt:lpstr>Diapositivo 26</vt:lpstr>
      <vt:lpstr>Diapositivo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Ir</dc:creator>
  <cp:lastModifiedBy>Utilizador</cp:lastModifiedBy>
  <cp:revision>225</cp:revision>
  <dcterms:created xsi:type="dcterms:W3CDTF">2012-11-27T14:10:38Z</dcterms:created>
  <dcterms:modified xsi:type="dcterms:W3CDTF">2013-01-15T12:20:47Z</dcterms:modified>
</cp:coreProperties>
</file>